
<file path=[Content_Types].xml><?xml version="1.0" encoding="utf-8"?>
<Types xmlns="http://schemas.openxmlformats.org/package/2006/content-types">
  <Default Extension="aiff" ContentType="audio/x-aiff"/>
  <Default Extension="emf" ContentType="image/x-emf"/>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handoutMasterIdLst>
    <p:handoutMasterId r:id="rId25"/>
  </p:handoutMasterIdLst>
  <p:sldIdLst>
    <p:sldId id="332" r:id="rId2"/>
    <p:sldId id="324" r:id="rId3"/>
    <p:sldId id="321" r:id="rId4"/>
    <p:sldId id="322" r:id="rId5"/>
    <p:sldId id="310" r:id="rId6"/>
    <p:sldId id="329" r:id="rId7"/>
    <p:sldId id="325" r:id="rId8"/>
    <p:sldId id="326" r:id="rId9"/>
    <p:sldId id="328" r:id="rId10"/>
    <p:sldId id="327" r:id="rId11"/>
    <p:sldId id="330" r:id="rId12"/>
    <p:sldId id="311" r:id="rId13"/>
    <p:sldId id="312" r:id="rId14"/>
    <p:sldId id="313" r:id="rId15"/>
    <p:sldId id="315" r:id="rId16"/>
    <p:sldId id="314" r:id="rId17"/>
    <p:sldId id="331" r:id="rId18"/>
    <p:sldId id="323" r:id="rId19"/>
    <p:sldId id="319" r:id="rId20"/>
    <p:sldId id="318" r:id="rId21"/>
    <p:sldId id="317" r:id="rId22"/>
    <p:sldId id="316" r:id="rId23"/>
  </p:sldIdLst>
  <p:sldSz cx="10080625" cy="7559675"/>
  <p:notesSz cx="6888163" cy="9623425"/>
  <p:defaultTextStyle>
    <a:defPPr>
      <a:defRPr lang="en-GB"/>
    </a:defPPr>
    <a:lvl1pPr algn="l" rtl="0" eaLnBrk="0" fontAlgn="base" hangingPunct="0">
      <a:spcBef>
        <a:spcPct val="0"/>
      </a:spcBef>
      <a:spcAft>
        <a:spcPct val="0"/>
      </a:spcAft>
      <a:defRPr sz="2400" kern="1200">
        <a:solidFill>
          <a:srgbClr val="0000FF"/>
        </a:solidFill>
        <a:latin typeface="Verdana" charset="0"/>
        <a:ea typeface="ＭＳ Ｐゴシック" charset="0"/>
        <a:cs typeface="+mn-cs"/>
      </a:defRPr>
    </a:lvl1pPr>
    <a:lvl2pPr marL="457200" algn="l" rtl="0" eaLnBrk="0" fontAlgn="base" hangingPunct="0">
      <a:spcBef>
        <a:spcPct val="0"/>
      </a:spcBef>
      <a:spcAft>
        <a:spcPct val="0"/>
      </a:spcAft>
      <a:defRPr sz="2400" kern="1200">
        <a:solidFill>
          <a:srgbClr val="0000FF"/>
        </a:solidFill>
        <a:latin typeface="Verdana" charset="0"/>
        <a:ea typeface="ＭＳ Ｐゴシック" charset="0"/>
        <a:cs typeface="+mn-cs"/>
      </a:defRPr>
    </a:lvl2pPr>
    <a:lvl3pPr marL="914400" algn="l" rtl="0" eaLnBrk="0" fontAlgn="base" hangingPunct="0">
      <a:spcBef>
        <a:spcPct val="0"/>
      </a:spcBef>
      <a:spcAft>
        <a:spcPct val="0"/>
      </a:spcAft>
      <a:defRPr sz="2400" kern="1200">
        <a:solidFill>
          <a:srgbClr val="0000FF"/>
        </a:solidFill>
        <a:latin typeface="Verdana" charset="0"/>
        <a:ea typeface="ＭＳ Ｐゴシック" charset="0"/>
        <a:cs typeface="+mn-cs"/>
      </a:defRPr>
    </a:lvl3pPr>
    <a:lvl4pPr marL="1371600" algn="l" rtl="0" eaLnBrk="0" fontAlgn="base" hangingPunct="0">
      <a:spcBef>
        <a:spcPct val="0"/>
      </a:spcBef>
      <a:spcAft>
        <a:spcPct val="0"/>
      </a:spcAft>
      <a:defRPr sz="2400" kern="1200">
        <a:solidFill>
          <a:srgbClr val="0000FF"/>
        </a:solidFill>
        <a:latin typeface="Verdana" charset="0"/>
        <a:ea typeface="ＭＳ Ｐゴシック" charset="0"/>
        <a:cs typeface="+mn-cs"/>
      </a:defRPr>
    </a:lvl4pPr>
    <a:lvl5pPr marL="1828800" algn="l" rtl="0" eaLnBrk="0" fontAlgn="base" hangingPunct="0">
      <a:spcBef>
        <a:spcPct val="0"/>
      </a:spcBef>
      <a:spcAft>
        <a:spcPct val="0"/>
      </a:spcAft>
      <a:defRPr sz="2400" kern="1200">
        <a:solidFill>
          <a:srgbClr val="0000FF"/>
        </a:solidFill>
        <a:latin typeface="Verdana" charset="0"/>
        <a:ea typeface="ＭＳ Ｐゴシック" charset="0"/>
        <a:cs typeface="+mn-cs"/>
      </a:defRPr>
    </a:lvl5pPr>
    <a:lvl6pPr marL="2286000" algn="l" defTabSz="457200" rtl="0" eaLnBrk="1" latinLnBrk="0" hangingPunct="1">
      <a:defRPr sz="2400" kern="1200">
        <a:solidFill>
          <a:srgbClr val="0000FF"/>
        </a:solidFill>
        <a:latin typeface="Verdana" charset="0"/>
        <a:ea typeface="ＭＳ Ｐゴシック" charset="0"/>
        <a:cs typeface="+mn-cs"/>
      </a:defRPr>
    </a:lvl6pPr>
    <a:lvl7pPr marL="2743200" algn="l" defTabSz="457200" rtl="0" eaLnBrk="1" latinLnBrk="0" hangingPunct="1">
      <a:defRPr sz="2400" kern="1200">
        <a:solidFill>
          <a:srgbClr val="0000FF"/>
        </a:solidFill>
        <a:latin typeface="Verdana" charset="0"/>
        <a:ea typeface="ＭＳ Ｐゴシック" charset="0"/>
        <a:cs typeface="+mn-cs"/>
      </a:defRPr>
    </a:lvl7pPr>
    <a:lvl8pPr marL="3200400" algn="l" defTabSz="457200" rtl="0" eaLnBrk="1" latinLnBrk="0" hangingPunct="1">
      <a:defRPr sz="2400" kern="1200">
        <a:solidFill>
          <a:srgbClr val="0000FF"/>
        </a:solidFill>
        <a:latin typeface="Verdana" charset="0"/>
        <a:ea typeface="ＭＳ Ｐゴシック" charset="0"/>
        <a:cs typeface="+mn-cs"/>
      </a:defRPr>
    </a:lvl8pPr>
    <a:lvl9pPr marL="3657600" algn="l" defTabSz="457200" rtl="0" eaLnBrk="1" latinLnBrk="0" hangingPunct="1">
      <a:defRPr sz="2400" kern="1200">
        <a:solidFill>
          <a:srgbClr val="0000FF"/>
        </a:solidFill>
        <a:latin typeface="Verdana" charset="0"/>
        <a:ea typeface="ＭＳ Ｐゴシック" charset="0"/>
        <a:cs typeface="+mn-cs"/>
      </a:defRPr>
    </a:lvl9pPr>
  </p:defaultTextStyle>
  <p:extLst>
    <p:ext uri="{EFAFB233-063F-42B5-8137-9DF3F51BA10A}">
      <p15:sldGuideLst xmlns:p15="http://schemas.microsoft.com/office/powerpoint/2012/main">
        <p15:guide id="1" orient="horz" pos="816">
          <p15:clr>
            <a:srgbClr val="A4A3A4"/>
          </p15:clr>
        </p15:guide>
        <p15:guide id="2" pos="5472">
          <p15:clr>
            <a:srgbClr val="A4A3A4"/>
          </p15:clr>
        </p15:guide>
      </p15:sldGuideLst>
    </p:ext>
    <p:ext uri="{2D200454-40CA-4A62-9FC3-DE9A4176ACB9}">
      <p15:notesGuideLst xmlns:p15="http://schemas.microsoft.com/office/powerpoint/2012/main">
        <p15:guide id="1" orient="horz" pos="2544">
          <p15:clr>
            <a:srgbClr val="A4A3A4"/>
          </p15:clr>
        </p15:guide>
        <p15:guide id="2" pos="1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80FF"/>
    <a:srgbClr val="3366FF"/>
    <a:srgbClr val="676767"/>
    <a:srgbClr val="FFFFFF"/>
    <a:srgbClr val="800000"/>
    <a:srgbClr val="098022"/>
    <a:srgbClr val="109D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5442" autoAdjust="0"/>
  </p:normalViewPr>
  <p:slideViewPr>
    <p:cSldViewPr>
      <p:cViewPr varScale="1">
        <p:scale>
          <a:sx n="111" d="100"/>
          <a:sy n="111" d="100"/>
        </p:scale>
        <p:origin x="1664" y="192"/>
      </p:cViewPr>
      <p:guideLst>
        <p:guide orient="horz" pos="816"/>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136" y="-120"/>
      </p:cViewPr>
      <p:guideLst>
        <p:guide orient="horz" pos="2544"/>
        <p:guide pos="194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86088" cy="4794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2717" tIns="41358" rIns="82717" bIns="41358" numCol="1" anchor="t" anchorCtr="0" compatLnSpc="1">
            <a:prstTxWarp prst="textNoShape">
              <a:avLst/>
            </a:prstTxWarp>
          </a:bodyPr>
          <a:lstStyle>
            <a:lvl1pPr defTabSz="827088">
              <a:defRPr sz="1100"/>
            </a:lvl1pPr>
          </a:lstStyle>
          <a:p>
            <a:endParaRPr lang="de-DE"/>
          </a:p>
        </p:txBody>
      </p:sp>
      <p:sp>
        <p:nvSpPr>
          <p:cNvPr id="86019" name="Rectangle 3"/>
          <p:cNvSpPr>
            <a:spLocks noGrp="1" noChangeArrowheads="1"/>
          </p:cNvSpPr>
          <p:nvPr>
            <p:ph type="dt" sz="quarter" idx="1"/>
          </p:nvPr>
        </p:nvSpPr>
        <p:spPr bwMode="auto">
          <a:xfrm>
            <a:off x="3887788" y="0"/>
            <a:ext cx="2986087" cy="4794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2717" tIns="41358" rIns="82717" bIns="41358" numCol="1" anchor="t" anchorCtr="0" compatLnSpc="1">
            <a:prstTxWarp prst="textNoShape">
              <a:avLst/>
            </a:prstTxWarp>
          </a:bodyPr>
          <a:lstStyle>
            <a:lvl1pPr algn="r" defTabSz="827088">
              <a:defRPr sz="1100"/>
            </a:lvl1pPr>
          </a:lstStyle>
          <a:p>
            <a:endParaRPr lang="de-DE"/>
          </a:p>
        </p:txBody>
      </p:sp>
      <p:sp>
        <p:nvSpPr>
          <p:cNvPr id="86020" name="Rectangle 4"/>
          <p:cNvSpPr>
            <a:spLocks noGrp="1" noChangeArrowheads="1"/>
          </p:cNvSpPr>
          <p:nvPr>
            <p:ph type="ftr" sz="quarter" idx="2"/>
          </p:nvPr>
        </p:nvSpPr>
        <p:spPr bwMode="auto">
          <a:xfrm>
            <a:off x="0" y="9121775"/>
            <a:ext cx="2986088" cy="4794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2717" tIns="41358" rIns="82717" bIns="41358" numCol="1" anchor="b" anchorCtr="0" compatLnSpc="1">
            <a:prstTxWarp prst="textNoShape">
              <a:avLst/>
            </a:prstTxWarp>
          </a:bodyPr>
          <a:lstStyle>
            <a:lvl1pPr defTabSz="827088">
              <a:defRPr sz="1100"/>
            </a:lvl1pPr>
          </a:lstStyle>
          <a:p>
            <a:endParaRPr lang="de-DE"/>
          </a:p>
        </p:txBody>
      </p:sp>
      <p:sp>
        <p:nvSpPr>
          <p:cNvPr id="86021" name="Rectangle 5"/>
          <p:cNvSpPr>
            <a:spLocks noGrp="1" noChangeArrowheads="1"/>
          </p:cNvSpPr>
          <p:nvPr>
            <p:ph type="sldNum" sz="quarter" idx="3"/>
          </p:nvPr>
        </p:nvSpPr>
        <p:spPr bwMode="auto">
          <a:xfrm>
            <a:off x="3887788" y="9121775"/>
            <a:ext cx="2986087" cy="4794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82717" tIns="41358" rIns="82717" bIns="41358" numCol="1" anchor="b" anchorCtr="0" compatLnSpc="1">
            <a:prstTxWarp prst="textNoShape">
              <a:avLst/>
            </a:prstTxWarp>
          </a:bodyPr>
          <a:lstStyle>
            <a:lvl1pPr algn="r" defTabSz="827088">
              <a:defRPr sz="1100"/>
            </a:lvl1pPr>
          </a:lstStyle>
          <a:p>
            <a:fld id="{D3F98664-450D-B74C-92F6-F9B26920D6C4}" type="slidenum">
              <a:rPr lang="de-DE"/>
              <a:pPr/>
              <a:t>‹Nr.›</a:t>
            </a:fld>
            <a:endParaRPr lang="de-DE"/>
          </a:p>
        </p:txBody>
      </p:sp>
    </p:spTree>
    <p:extLst>
      <p:ext uri="{BB962C8B-B14F-4D97-AF65-F5344CB8AC3E}">
        <p14:creationId xmlns:p14="http://schemas.microsoft.com/office/powerpoint/2010/main" val="3060817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noTextEdit="1"/>
          </p:cNvSpPr>
          <p:nvPr>
            <p:ph type="sldImg"/>
          </p:nvPr>
        </p:nvSpPr>
        <p:spPr bwMode="auto">
          <a:xfrm>
            <a:off x="1222375" y="923925"/>
            <a:ext cx="4441825" cy="3330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0" name="Text Box 2"/>
          <p:cNvSpPr txBox="1">
            <a:spLocks noChangeArrowheads="1"/>
          </p:cNvSpPr>
          <p:nvPr/>
        </p:nvSpPr>
        <p:spPr bwMode="auto">
          <a:xfrm>
            <a:off x="1066800" y="4578350"/>
            <a:ext cx="4759325"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827088">
              <a:defRPr sz="2400">
                <a:solidFill>
                  <a:schemeClr val="tx1"/>
                </a:solidFill>
                <a:latin typeface="Arial;Helvetica" charset="0"/>
                <a:ea typeface="ＭＳ Ｐゴシック" charset="0"/>
              </a:defRPr>
            </a:lvl1pPr>
            <a:lvl2pPr marL="414338" defTabSz="827088">
              <a:defRPr sz="2400">
                <a:solidFill>
                  <a:schemeClr val="tx1"/>
                </a:solidFill>
                <a:latin typeface="Arial;Helvetica" charset="0"/>
                <a:ea typeface="ＭＳ Ｐゴシック" charset="0"/>
              </a:defRPr>
            </a:lvl2pPr>
            <a:lvl3pPr marL="827088" defTabSz="827088">
              <a:defRPr sz="2400">
                <a:solidFill>
                  <a:schemeClr val="tx1"/>
                </a:solidFill>
                <a:latin typeface="Arial;Helvetica" charset="0"/>
                <a:ea typeface="ＭＳ Ｐゴシック" charset="0"/>
              </a:defRPr>
            </a:lvl3pPr>
            <a:lvl4pPr marL="1241425" defTabSz="827088">
              <a:defRPr sz="2400">
                <a:solidFill>
                  <a:schemeClr val="tx1"/>
                </a:solidFill>
                <a:latin typeface="Arial;Helvetica" charset="0"/>
                <a:ea typeface="ＭＳ Ｐゴシック" charset="0"/>
              </a:defRPr>
            </a:lvl4pPr>
            <a:lvl5pPr marL="1654175" defTabSz="827088">
              <a:defRPr sz="2400">
                <a:solidFill>
                  <a:schemeClr val="tx1"/>
                </a:solidFill>
                <a:latin typeface="Arial;Helvetica" charset="0"/>
                <a:ea typeface="ＭＳ Ｐゴシック" charset="0"/>
              </a:defRPr>
            </a:lvl5pPr>
            <a:lvl6pPr marL="2111375" defTabSz="827088" eaLnBrk="0" fontAlgn="base" hangingPunct="0">
              <a:spcBef>
                <a:spcPct val="0"/>
              </a:spcBef>
              <a:spcAft>
                <a:spcPct val="0"/>
              </a:spcAft>
              <a:defRPr sz="2400">
                <a:solidFill>
                  <a:schemeClr val="tx1"/>
                </a:solidFill>
                <a:latin typeface="Arial;Helvetica" charset="0"/>
                <a:ea typeface="ＭＳ Ｐゴシック" charset="0"/>
              </a:defRPr>
            </a:lvl6pPr>
            <a:lvl7pPr marL="2568575" defTabSz="827088" eaLnBrk="0" fontAlgn="base" hangingPunct="0">
              <a:spcBef>
                <a:spcPct val="0"/>
              </a:spcBef>
              <a:spcAft>
                <a:spcPct val="0"/>
              </a:spcAft>
              <a:defRPr sz="2400">
                <a:solidFill>
                  <a:schemeClr val="tx1"/>
                </a:solidFill>
                <a:latin typeface="Arial;Helvetica" charset="0"/>
                <a:ea typeface="ＭＳ Ｐゴシック" charset="0"/>
              </a:defRPr>
            </a:lvl7pPr>
            <a:lvl8pPr marL="3025775" defTabSz="827088" eaLnBrk="0" fontAlgn="base" hangingPunct="0">
              <a:spcBef>
                <a:spcPct val="0"/>
              </a:spcBef>
              <a:spcAft>
                <a:spcPct val="0"/>
              </a:spcAft>
              <a:defRPr sz="2400">
                <a:solidFill>
                  <a:schemeClr val="tx1"/>
                </a:solidFill>
                <a:latin typeface="Arial;Helvetica" charset="0"/>
                <a:ea typeface="ＭＳ Ｐゴシック" charset="0"/>
              </a:defRPr>
            </a:lvl8pPr>
            <a:lvl9pPr marL="3482975" defTabSz="827088" eaLnBrk="0" fontAlgn="base" hangingPunct="0">
              <a:spcBef>
                <a:spcPct val="0"/>
              </a:spcBef>
              <a:spcAft>
                <a:spcPct val="0"/>
              </a:spcAft>
              <a:defRPr sz="2400">
                <a:solidFill>
                  <a:schemeClr val="tx1"/>
                </a:solidFill>
                <a:latin typeface="Arial;Helvetica" charset="0"/>
                <a:ea typeface="ＭＳ Ｐゴシック" charset="0"/>
              </a:defRPr>
            </a:lvl9pPr>
          </a:lstStyle>
          <a:p>
            <a:endParaRPr lang="de-DE" sz="2200"/>
          </a:p>
        </p:txBody>
      </p:sp>
    </p:spTree>
    <p:extLst>
      <p:ext uri="{BB962C8B-B14F-4D97-AF65-F5344CB8AC3E}">
        <p14:creationId xmlns:p14="http://schemas.microsoft.com/office/powerpoint/2010/main" val="2883923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1222375" y="923925"/>
            <a:ext cx="4441825" cy="3330575"/>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07523" name="Text Box 3"/>
          <p:cNvSpPr txBox="1">
            <a:spLocks noChangeArrowheads="1"/>
          </p:cNvSpPr>
          <p:nvPr/>
        </p:nvSpPr>
        <p:spPr bwMode="auto">
          <a:xfrm>
            <a:off x="1066800" y="4578350"/>
            <a:ext cx="4759325"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827088">
              <a:defRPr sz="2400">
                <a:solidFill>
                  <a:schemeClr val="tx1"/>
                </a:solidFill>
                <a:latin typeface="Arial;Helvetica" charset="0"/>
                <a:ea typeface="ＭＳ Ｐゴシック" charset="0"/>
              </a:defRPr>
            </a:lvl1pPr>
            <a:lvl2pPr marL="414338" defTabSz="827088">
              <a:defRPr sz="2400">
                <a:solidFill>
                  <a:schemeClr val="tx1"/>
                </a:solidFill>
                <a:latin typeface="Arial;Helvetica" charset="0"/>
                <a:ea typeface="ＭＳ Ｐゴシック" charset="0"/>
              </a:defRPr>
            </a:lvl2pPr>
            <a:lvl3pPr marL="827088" defTabSz="827088">
              <a:defRPr sz="2400">
                <a:solidFill>
                  <a:schemeClr val="tx1"/>
                </a:solidFill>
                <a:latin typeface="Arial;Helvetica" charset="0"/>
                <a:ea typeface="ＭＳ Ｐゴシック" charset="0"/>
              </a:defRPr>
            </a:lvl3pPr>
            <a:lvl4pPr marL="1241425" defTabSz="827088">
              <a:defRPr sz="2400">
                <a:solidFill>
                  <a:schemeClr val="tx1"/>
                </a:solidFill>
                <a:latin typeface="Arial;Helvetica" charset="0"/>
                <a:ea typeface="ＭＳ Ｐゴシック" charset="0"/>
              </a:defRPr>
            </a:lvl4pPr>
            <a:lvl5pPr marL="1654175" defTabSz="827088">
              <a:defRPr sz="2400">
                <a:solidFill>
                  <a:schemeClr val="tx1"/>
                </a:solidFill>
                <a:latin typeface="Arial;Helvetica" charset="0"/>
                <a:ea typeface="ＭＳ Ｐゴシック" charset="0"/>
              </a:defRPr>
            </a:lvl5pPr>
            <a:lvl6pPr marL="2111375" defTabSz="827088" eaLnBrk="0" fontAlgn="base" hangingPunct="0">
              <a:spcBef>
                <a:spcPct val="0"/>
              </a:spcBef>
              <a:spcAft>
                <a:spcPct val="0"/>
              </a:spcAft>
              <a:defRPr sz="2400">
                <a:solidFill>
                  <a:schemeClr val="tx1"/>
                </a:solidFill>
                <a:latin typeface="Arial;Helvetica" charset="0"/>
                <a:ea typeface="ＭＳ Ｐゴシック" charset="0"/>
              </a:defRPr>
            </a:lvl6pPr>
            <a:lvl7pPr marL="2568575" defTabSz="827088" eaLnBrk="0" fontAlgn="base" hangingPunct="0">
              <a:spcBef>
                <a:spcPct val="0"/>
              </a:spcBef>
              <a:spcAft>
                <a:spcPct val="0"/>
              </a:spcAft>
              <a:defRPr sz="2400">
                <a:solidFill>
                  <a:schemeClr val="tx1"/>
                </a:solidFill>
                <a:latin typeface="Arial;Helvetica" charset="0"/>
                <a:ea typeface="ＭＳ Ｐゴシック" charset="0"/>
              </a:defRPr>
            </a:lvl7pPr>
            <a:lvl8pPr marL="3025775" defTabSz="827088" eaLnBrk="0" fontAlgn="base" hangingPunct="0">
              <a:spcBef>
                <a:spcPct val="0"/>
              </a:spcBef>
              <a:spcAft>
                <a:spcPct val="0"/>
              </a:spcAft>
              <a:defRPr sz="2400">
                <a:solidFill>
                  <a:schemeClr val="tx1"/>
                </a:solidFill>
                <a:latin typeface="Arial;Helvetica" charset="0"/>
                <a:ea typeface="ＭＳ Ｐゴシック" charset="0"/>
              </a:defRPr>
            </a:lvl8pPr>
            <a:lvl9pPr marL="3482975" defTabSz="827088" eaLnBrk="0" fontAlgn="base" hangingPunct="0">
              <a:spcBef>
                <a:spcPct val="0"/>
              </a:spcBef>
              <a:spcAft>
                <a:spcPct val="0"/>
              </a:spcAft>
              <a:defRPr sz="2400">
                <a:solidFill>
                  <a:schemeClr val="tx1"/>
                </a:solidFill>
                <a:latin typeface="Arial;Helvetica" charset="0"/>
                <a:ea typeface="ＭＳ Ｐゴシック" charset="0"/>
              </a:defRPr>
            </a:lvl9pPr>
          </a:lstStyle>
          <a:p>
            <a:endParaRPr lang="de-DE" sz="2200" dirty="0">
              <a:latin typeface="Arial Regular"/>
              <a:ea typeface="Arial" charset="0"/>
            </a:endParaRPr>
          </a:p>
        </p:txBody>
      </p:sp>
      <p:sp>
        <p:nvSpPr>
          <p:cNvPr id="2" name="Notizenplatzhalter 1"/>
          <p:cNvSpPr>
            <a:spLocks noGrp="1"/>
          </p:cNvSpPr>
          <p:nvPr>
            <p:ph type="body" idx="1"/>
          </p:nvPr>
        </p:nvSpPr>
        <p:spPr>
          <a:xfrm>
            <a:off x="688975" y="4630738"/>
            <a:ext cx="5510213" cy="3789362"/>
          </a:xfrm>
          <a:prstGeom prst="rect">
            <a:avLst/>
          </a:prstGeom>
        </p:spPr>
        <p:txBody>
          <a:bodyPr/>
          <a:lstStyle/>
          <a:p>
            <a:endParaRPr lang="de-DE" dirty="0"/>
          </a:p>
        </p:txBody>
      </p:sp>
    </p:spTree>
    <p:extLst>
      <p:ext uri="{BB962C8B-B14F-4D97-AF65-F5344CB8AC3E}">
        <p14:creationId xmlns:p14="http://schemas.microsoft.com/office/powerpoint/2010/main" val="629662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46787"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4883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50883"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58051"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5395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5395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42691"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60099"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42691"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42691"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55650" y="2347913"/>
            <a:ext cx="8569325" cy="1620837"/>
          </a:xfrm>
        </p:spPr>
        <p:txBody>
          <a:bodyPr/>
          <a:lstStyle/>
          <a:p>
            <a:r>
              <a:rPr lang="de-DE"/>
              <a:t>Mastertitelformat bearbeiten</a:t>
            </a:r>
          </a:p>
        </p:txBody>
      </p:sp>
      <p:sp>
        <p:nvSpPr>
          <p:cNvPr id="3" name="Untertitel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Master-Untertitelformat bearbeiten</a:t>
            </a:r>
          </a:p>
        </p:txBody>
      </p:sp>
    </p:spTree>
    <p:extLst>
      <p:ext uri="{BB962C8B-B14F-4D97-AF65-F5344CB8AC3E}">
        <p14:creationId xmlns:p14="http://schemas.microsoft.com/office/powerpoint/2010/main" val="374499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7544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97725" y="627063"/>
            <a:ext cx="2151063" cy="62357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741363" y="627063"/>
            <a:ext cx="6303962" cy="62357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6112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5176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96925" y="4857750"/>
            <a:ext cx="8567738" cy="1501775"/>
          </a:xfrm>
        </p:spPr>
        <p:txBody>
          <a:bodyPr/>
          <a:lstStyle>
            <a:lvl1pPr algn="l">
              <a:defRPr sz="4000" b="1" cap="all"/>
            </a:lvl1pPr>
          </a:lstStyle>
          <a:p>
            <a:r>
              <a:rPr lang="de-DE"/>
              <a:t>Mastertitelformat bearbeiten</a:t>
            </a:r>
          </a:p>
        </p:txBody>
      </p:sp>
      <p:sp>
        <p:nvSpPr>
          <p:cNvPr id="3" name="Textplatzhalt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Tree>
    <p:extLst>
      <p:ext uri="{BB962C8B-B14F-4D97-AF65-F5344CB8AC3E}">
        <p14:creationId xmlns:p14="http://schemas.microsoft.com/office/powerpoint/2010/main" val="3217008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741363" y="2101850"/>
            <a:ext cx="4227512" cy="4760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121275" y="2101850"/>
            <a:ext cx="4227513" cy="4760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8285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04825" y="303213"/>
            <a:ext cx="9072563" cy="1258887"/>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5124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73305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124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504825" y="301625"/>
            <a:ext cx="3316288" cy="1279525"/>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19396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976438" y="5291138"/>
            <a:ext cx="6048375" cy="625475"/>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255339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741363" y="627063"/>
            <a:ext cx="8607425" cy="1260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676767"/>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title style</a:t>
            </a:r>
          </a:p>
        </p:txBody>
      </p:sp>
      <p:sp>
        <p:nvSpPr>
          <p:cNvPr id="1032" name="Rectangle 8"/>
          <p:cNvSpPr>
            <a:spLocks noGrp="1" noChangeArrowheads="1"/>
          </p:cNvSpPr>
          <p:nvPr>
            <p:ph type="body" idx="1"/>
          </p:nvPr>
        </p:nvSpPr>
        <p:spPr bwMode="auto">
          <a:xfrm>
            <a:off x="741363" y="2101850"/>
            <a:ext cx="8607425" cy="4760913"/>
          </a:xfrm>
          <a:prstGeom prst="rect">
            <a:avLst/>
          </a:prstGeom>
          <a:solidFill>
            <a:schemeClr val="bg1"/>
          </a:solidFill>
          <a:ln>
            <a:noFill/>
          </a:ln>
          <a:effectLst/>
          <a:extLst>
            <a:ext uri="{FAA26D3D-D897-4be2-8F04-BA451C77F1D7}">
              <ma14:placeholderFlag xmlns:ma14="http://schemas.microsoft.com/office/mac/drawingml/2011/main" xmlns="" val="1"/>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34" name="Rectangle 10"/>
          <p:cNvSpPr>
            <a:spLocks noChangeArrowheads="1"/>
          </p:cNvSpPr>
          <p:nvPr/>
        </p:nvSpPr>
        <p:spPr bwMode="auto">
          <a:xfrm>
            <a:off x="889000" y="7094538"/>
            <a:ext cx="184150" cy="461962"/>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p:titleStyle>
    <p:bodyStyle>
      <a:lvl1pPr marL="381000" indent="-381000" algn="l" rtl="0" eaLnBrk="0" fontAlgn="base" hangingPunct="0">
        <a:lnSpc>
          <a:spcPct val="85000"/>
        </a:lnSpc>
        <a:spcBef>
          <a:spcPct val="20000"/>
        </a:spcBef>
        <a:spcAft>
          <a:spcPct val="0"/>
        </a:spcAft>
        <a:buClr>
          <a:srgbClr val="E6E6E6"/>
        </a:buClr>
        <a:buSzPct val="75000"/>
        <a:buFont typeface="Times" charset="0"/>
        <a:buChar char="&quot;"/>
        <a:defRPr sz="2000">
          <a:solidFill>
            <a:srgbClr val="676767"/>
          </a:solidFill>
          <a:latin typeface="+mn-lt"/>
          <a:ea typeface="+mn-ea"/>
          <a:cs typeface="+mn-cs"/>
        </a:defRPr>
      </a:lvl1pPr>
      <a:lvl2pPr marL="838200" indent="-381000" algn="l" rtl="0" eaLnBrk="0" fontAlgn="base" hangingPunct="0">
        <a:lnSpc>
          <a:spcPct val="85000"/>
        </a:lnSpc>
        <a:spcBef>
          <a:spcPct val="20000"/>
        </a:spcBef>
        <a:spcAft>
          <a:spcPct val="0"/>
        </a:spcAft>
        <a:buClr>
          <a:srgbClr val="E6E6E6"/>
        </a:buClr>
        <a:buSzPct val="75000"/>
        <a:buFont typeface="Times" charset="0"/>
        <a:buChar char="&quot;"/>
        <a:defRPr sz="2000">
          <a:solidFill>
            <a:srgbClr val="676767"/>
          </a:solidFill>
          <a:latin typeface="+mn-lt"/>
          <a:ea typeface="+mn-ea"/>
        </a:defRPr>
      </a:lvl2pPr>
      <a:lvl3pPr marL="12954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3pPr>
      <a:lvl4pPr marL="17526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4pPr>
      <a:lvl5pPr marL="22098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5pPr>
      <a:lvl6pPr marL="26670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6pPr>
      <a:lvl7pPr marL="31242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7pPr>
      <a:lvl8pPr marL="35814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8pPr>
      <a:lvl9pPr marL="40386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file:////Users/bornhoeft/Documents/bewerbungen/Lehre/Dresden/ppt/seminar110108/03sample-exp3-noampenv.aiff" TargetMode="External"/><Relationship Id="rId7" Type="http://schemas.openxmlformats.org/officeDocument/2006/relationships/slideLayout" Target="../slideLayouts/slideLayout2.xml"/><Relationship Id="rId2" Type="http://schemas.openxmlformats.org/officeDocument/2006/relationships/audio" Target="file:////Users/bornhoeft/Documents/bewerbungen/Lehre/Dresden/ppt/seminar110108/02sample-exp3.aiff" TargetMode="External"/><Relationship Id="rId1" Type="http://schemas.microsoft.com/office/2007/relationships/media" Target="file:////Users/bornhoeft/Documents/bewerbungen/Lehre/Dresden/ppt/seminar110108/02sample-exp3.aiff" TargetMode="External"/><Relationship Id="rId6" Type="http://schemas.openxmlformats.org/officeDocument/2006/relationships/audio" Target="../media/media1.aiff"/><Relationship Id="rId5" Type="http://schemas.microsoft.com/office/2007/relationships/media" Target="../media/media1.aiff"/><Relationship Id="rId10" Type="http://schemas.openxmlformats.org/officeDocument/2006/relationships/image" Target="../media/image7.png"/><Relationship Id="rId4" Type="http://schemas.openxmlformats.org/officeDocument/2006/relationships/audio" Target="file:////Users/bornhoeft/Documents/bewerbungen/Lehre/Dresden/ppt/seminar110108/03sample-exp3-noampenv.aiff" TargetMode="Externa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file:////Users/bornhoeft/Documents/bewerbungen/Lehre/Dresden/ppt/seminar110108/05sample-10grains.aiff" TargetMode="External"/><Relationship Id="rId7" Type="http://schemas.openxmlformats.org/officeDocument/2006/relationships/image" Target="../media/image8.png"/><Relationship Id="rId2" Type="http://schemas.openxmlformats.org/officeDocument/2006/relationships/audio" Target="file:////Users/bornhoeft/Documents/bewerbungen/Lehre/Dresden/ppt/seminar110108/04sample-exp12.aiff" TargetMode="External"/><Relationship Id="rId1" Type="http://schemas.microsoft.com/office/2007/relationships/media" Target="file:////Users/bornhoeft/Documents/bewerbungen/Lehre/Dresden/ppt/seminar110108/04sample-exp12.aiff" TargetMode="Externa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file:////Users/bornhoeft/Documents/bewerbungen/Lehre/Dresden/ppt/seminar110108/05sample-10grains.aiff"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Users/bornhoeft/Documents/bewerbungen/Lehre/Dresden/ppt/seminar110108/06sample-10grains-interp.aiff" TargetMode="External"/><Relationship Id="rId1" Type="http://schemas.microsoft.com/office/2007/relationships/media" Target="file:////Users/bornhoeft/Documents/bewerbungen/Lehre/Dresden/ppt/seminar110108/06sample-10grains-interp.aiff" TargetMode="Externa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microsoft.com/office/2007/relationships/media" Target="file:////Users/bornhoeft/Documents/bewerbungen/Lehre/Dresden/ppt/seminar110108/09sample-srt-prop.aiff" TargetMode="External"/><Relationship Id="rId7" Type="http://schemas.openxmlformats.org/officeDocument/2006/relationships/slideLayout" Target="../slideLayouts/slideLayout2.xml"/><Relationship Id="rId2" Type="http://schemas.openxmlformats.org/officeDocument/2006/relationships/audio" Target="file:////Users/bornhoeft/Documents/bewerbungen/Lehre/Dresden/ppt/seminar110108/08sample-srtup.aiff" TargetMode="External"/><Relationship Id="rId1" Type="http://schemas.microsoft.com/office/2007/relationships/media" Target="file:////Users/bornhoeft/Documents/bewerbungen/Lehre/Dresden/ppt/seminar110108/08sample-srtup.aiff" TargetMode="External"/><Relationship Id="rId6" Type="http://schemas.openxmlformats.org/officeDocument/2006/relationships/audio" Target="file:////Users/bornhoeft/Documents/bewerbungen/Lehre/Dresden/ppt/seminar110108/10sample-rand-prop.aiff" TargetMode="External"/><Relationship Id="rId11" Type="http://schemas.openxmlformats.org/officeDocument/2006/relationships/image" Target="../media/image7.png"/><Relationship Id="rId5" Type="http://schemas.microsoft.com/office/2007/relationships/media" Target="file:////Users/bornhoeft/Documents/bewerbungen/Lehre/Dresden/ppt/seminar110108/10sample-rand-prop.aiff" TargetMode="External"/><Relationship Id="rId10" Type="http://schemas.openxmlformats.org/officeDocument/2006/relationships/image" Target="../media/image11.png"/><Relationship Id="rId4" Type="http://schemas.openxmlformats.org/officeDocument/2006/relationships/audio" Target="file:////Users/bornhoeft/Documents/bewerbungen/Lehre/Dresden/ppt/seminar110108/09sample-srt-prop.aiff" TargetMode="Externa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file:////Users/bornhoeft/Documents/bewerbungen/Lehre/Dresden/ppt/seminar110108/12sample-moving-still.aiff" TargetMode="External"/><Relationship Id="rId7" Type="http://schemas.openxmlformats.org/officeDocument/2006/relationships/image" Target="../media/image12.png"/><Relationship Id="rId2" Type="http://schemas.openxmlformats.org/officeDocument/2006/relationships/audio" Target="file:////Users/bornhoeft/Documents/bewerbungen/Lehre/Dresden/ppt/seminar110108/11sample-random-shutter.aiff" TargetMode="External"/><Relationship Id="rId1" Type="http://schemas.microsoft.com/office/2007/relationships/media" Target="file:////Users/bornhoeft/Documents/bewerbungen/Lehre/Dresden/ppt/seminar110108/11sample-random-shutter.aiff" TargetMode="Externa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audio" Target="file:////Users/bornhoeft/Documents/bewerbungen/Lehre/Dresden/ppt/seminar110108/12sample-moving-still.aiff" TargetMode="Externa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14.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5.emf"/><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file:////Users/bornhoeft/Documents/bewerbungen/Lehre/Dresden/ppt/seminar110108/20fr02.aif" TargetMode="External"/><Relationship Id="rId7" Type="http://schemas.openxmlformats.org/officeDocument/2006/relationships/slideLayout" Target="../slideLayouts/slideLayout2.xml"/><Relationship Id="rId2" Type="http://schemas.openxmlformats.org/officeDocument/2006/relationships/audio" Target="file:////Users/bornhoeft/Documents/bewerbungen/Lehre/Dresden/ppt/seminar110108/13sample-rand-prop.aiff" TargetMode="External"/><Relationship Id="rId1" Type="http://schemas.microsoft.com/office/2007/relationships/media" Target="file:////Users/bornhoeft/Documents/bewerbungen/Lehre/Dresden/ppt/seminar110108/13sample-rand-prop.aiff" TargetMode="External"/><Relationship Id="rId6" Type="http://schemas.openxmlformats.org/officeDocument/2006/relationships/audio" Target="file:////Users/bornhoeft/Documents/bewerbungen/Lehre/Dresden/ppt/seminar110108/glass.wav" TargetMode="External"/><Relationship Id="rId5" Type="http://schemas.microsoft.com/office/2007/relationships/media" Target="file:////Users/bornhoeft/Documents/bewerbungen/Lehre/Dresden/ppt/seminar110108/glass.wav" TargetMode="External"/><Relationship Id="rId4" Type="http://schemas.openxmlformats.org/officeDocument/2006/relationships/audio" Target="file:////Users/bornhoeft/Documents/bewerbungen/Lehre/Dresden/ppt/seminar110108/20fr02.aif"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23" y="1533948"/>
            <a:ext cx="1828608" cy="1823448"/>
          </a:xfrm>
          <a:prstGeom prst="rect">
            <a:avLst/>
          </a:prstGeom>
        </p:spPr>
      </p:pic>
      <p:sp>
        <p:nvSpPr>
          <p:cNvPr id="3" name="Rechteck 2"/>
          <p:cNvSpPr/>
          <p:nvPr/>
        </p:nvSpPr>
        <p:spPr>
          <a:xfrm>
            <a:off x="1553190" y="1533948"/>
            <a:ext cx="5039783" cy="5096716"/>
          </a:xfrm>
          <a:prstGeom prst="rect">
            <a:avLst/>
          </a:prstGeom>
        </p:spPr>
        <p:txBody>
          <a:bodyPr>
            <a:spAutoFit/>
          </a:bodyPr>
          <a:lstStyle/>
          <a:p>
            <a:pPr>
              <a:lnSpc>
                <a:spcPct val="150000"/>
              </a:lnSpc>
            </a:pPr>
            <a:r>
              <a:rPr lang="de-DE" sz="1543" dirty="0">
                <a:solidFill>
                  <a:schemeClr val="tx1"/>
                </a:solidFill>
                <a:latin typeface="Arial Regular"/>
                <a:ea typeface="Arial" charset="0"/>
                <a:cs typeface="Arial" charset="0"/>
              </a:rPr>
              <a:t>Univ. Prof. Achim Bornhoeft</a:t>
            </a:r>
          </a:p>
          <a:p>
            <a:br>
              <a:rPr lang="de-DE" sz="1543" dirty="0">
                <a:solidFill>
                  <a:schemeClr val="tx1"/>
                </a:solidFill>
                <a:latin typeface="Arial Regular"/>
                <a:ea typeface="Arial" charset="0"/>
                <a:cs typeface="Arial" charset="0"/>
              </a:rPr>
            </a:br>
            <a:endParaRPr lang="de-DE" sz="1543" dirty="0">
              <a:solidFill>
                <a:schemeClr val="tx1"/>
              </a:solidFill>
              <a:latin typeface="Arial Regular"/>
              <a:ea typeface="Arial" charset="0"/>
              <a:cs typeface="Arial" charset="0"/>
            </a:endParaRPr>
          </a:p>
          <a:p>
            <a:br>
              <a:rPr lang="de-DE" sz="2646" dirty="0">
                <a:solidFill>
                  <a:schemeClr val="tx1"/>
                </a:solidFill>
                <a:latin typeface="Arial Regular"/>
                <a:ea typeface="Arial" charset="0"/>
                <a:cs typeface="Arial" charset="0"/>
              </a:rPr>
            </a:br>
            <a:endParaRPr lang="de-DE" sz="2646" dirty="0">
              <a:solidFill>
                <a:schemeClr val="tx1"/>
              </a:solidFill>
              <a:latin typeface="Arial Regular"/>
              <a:ea typeface="Arial" charset="0"/>
              <a:cs typeface="Arial" charset="0"/>
            </a:endParaRPr>
          </a:p>
          <a:p>
            <a:endParaRPr lang="de-DE" sz="2646" dirty="0">
              <a:solidFill>
                <a:schemeClr val="tx1"/>
              </a:solidFill>
              <a:latin typeface="Arial Regular"/>
              <a:ea typeface="Arial" charset="0"/>
              <a:cs typeface="Arial" charset="0"/>
            </a:endParaRPr>
          </a:p>
          <a:p>
            <a:endParaRPr lang="de-DE" sz="2646" dirty="0">
              <a:solidFill>
                <a:schemeClr val="tx1"/>
              </a:solidFill>
              <a:latin typeface="Arial Regular"/>
              <a:ea typeface="Arial" charset="0"/>
              <a:cs typeface="Arial" charset="0"/>
            </a:endParaRPr>
          </a:p>
          <a:p>
            <a:pPr>
              <a:lnSpc>
                <a:spcPct val="150000"/>
              </a:lnSpc>
            </a:pPr>
            <a:r>
              <a:rPr lang="de-DE" sz="1764" dirty="0" err="1">
                <a:solidFill>
                  <a:schemeClr val="tx1"/>
                </a:solidFill>
                <a:latin typeface="Arial Regular"/>
                <a:ea typeface="Arial" charset="0"/>
                <a:cs typeface="Arial" charset="0"/>
              </a:rPr>
              <a:t>Granularsynthese</a:t>
            </a:r>
            <a:br>
              <a:rPr lang="de-DE" sz="2646" dirty="0">
                <a:solidFill>
                  <a:schemeClr val="tx1"/>
                </a:solidFill>
                <a:latin typeface="Arial Regular"/>
                <a:ea typeface="Arial" charset="0"/>
                <a:cs typeface="Arial" charset="0"/>
              </a:rPr>
            </a:br>
            <a:br>
              <a:rPr lang="de-DE" sz="2646" dirty="0">
                <a:solidFill>
                  <a:schemeClr val="tx1"/>
                </a:solidFill>
                <a:latin typeface="Arial Regular"/>
                <a:ea typeface="Arial" charset="0"/>
                <a:cs typeface="Arial" charset="0"/>
              </a:rPr>
            </a:br>
            <a:endParaRPr lang="de-DE" sz="2646" dirty="0">
              <a:solidFill>
                <a:schemeClr val="tx1"/>
              </a:solidFill>
              <a:latin typeface="Arial Regular"/>
              <a:ea typeface="Arial" charset="0"/>
              <a:cs typeface="Arial" charset="0"/>
            </a:endParaRPr>
          </a:p>
          <a:p>
            <a:endParaRPr lang="de-DE" sz="2646" dirty="0">
              <a:solidFill>
                <a:schemeClr val="tx1"/>
              </a:solidFill>
              <a:latin typeface="Arial Regular"/>
              <a:ea typeface="Arial" charset="0"/>
              <a:cs typeface="Arial" charset="0"/>
            </a:endParaRPr>
          </a:p>
          <a:p>
            <a:endParaRPr lang="de-DE" sz="1102" dirty="0">
              <a:solidFill>
                <a:schemeClr val="tx1"/>
              </a:solidFill>
              <a:latin typeface="Arial Regular"/>
              <a:ea typeface="Arial" charset="0"/>
              <a:cs typeface="Arial" charset="0"/>
            </a:endParaRPr>
          </a:p>
          <a:p>
            <a:endParaRPr lang="de-DE" sz="1102" dirty="0">
              <a:latin typeface="Arial Regular"/>
              <a:ea typeface="Arial" charset="0"/>
              <a:cs typeface="Arial" charset="0"/>
            </a:endParaRPr>
          </a:p>
          <a:p>
            <a:r>
              <a:rPr lang="de-DE" sz="1102" dirty="0">
                <a:solidFill>
                  <a:schemeClr val="tx1"/>
                </a:solidFill>
                <a:latin typeface="Arial Regular"/>
                <a:ea typeface="Arial" charset="0"/>
                <a:cs typeface="Arial" charset="0"/>
              </a:rPr>
              <a:t>Universität Mozarteum</a:t>
            </a:r>
          </a:p>
        </p:txBody>
      </p:sp>
    </p:spTree>
    <p:extLst>
      <p:ext uri="{BB962C8B-B14F-4D97-AF65-F5344CB8AC3E}">
        <p14:creationId xmlns:p14="http://schemas.microsoft.com/office/powerpoint/2010/main" val="147491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63848" y="467469"/>
            <a:ext cx="8534400" cy="421358"/>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err="1">
                <a:solidFill>
                  <a:srgbClr val="000000"/>
                </a:solidFill>
                <a:effectLst>
                  <a:outerShdw blurRad="38100" dist="38100" dir="2700000" algn="tl">
                    <a:srgbClr val="DDDDDD"/>
                  </a:outerShdw>
                </a:effectLst>
                <a:latin typeface="Arial" charset="0"/>
              </a:rPr>
              <a:t>Graindichte</a:t>
            </a:r>
            <a:endParaRPr lang="de-DE" dirty="0">
              <a:solidFill>
                <a:srgbClr val="000000"/>
              </a:solidFill>
              <a:effectLst>
                <a:outerShdw blurRad="38100" dist="38100" dir="2700000" algn="tl">
                  <a:srgbClr val="DDDDDD"/>
                </a:outerShdw>
              </a:effectLst>
              <a:latin typeface="Arial" charset="0"/>
            </a:endParaRPr>
          </a:p>
        </p:txBody>
      </p:sp>
      <p:graphicFrame>
        <p:nvGraphicFramePr>
          <p:cNvPr id="2" name="Tabelle 1"/>
          <p:cNvGraphicFramePr>
            <a:graphicFrameLocks noGrp="1"/>
          </p:cNvGraphicFramePr>
          <p:nvPr>
            <p:extLst>
              <p:ext uri="{D42A27DB-BD31-4B8C-83A1-F6EECF244321}">
                <p14:modId xmlns:p14="http://schemas.microsoft.com/office/powerpoint/2010/main" val="3401108432"/>
              </p:ext>
            </p:extLst>
          </p:nvPr>
        </p:nvGraphicFramePr>
        <p:xfrm>
          <a:off x="2376016" y="4787949"/>
          <a:ext cx="5544616" cy="1737360"/>
        </p:xfrm>
        <a:graphic>
          <a:graphicData uri="http://schemas.openxmlformats.org/drawingml/2006/table">
            <a:tbl>
              <a:tblPr firstRow="1" bandRow="1">
                <a:tableStyleId>{69CF1AB2-1976-4502-BF36-3FF5EA218861}</a:tableStyleId>
              </a:tblPr>
              <a:tblGrid>
                <a:gridCol w="2772308">
                  <a:extLst>
                    <a:ext uri="{9D8B030D-6E8A-4147-A177-3AD203B41FA5}">
                      <a16:colId xmlns:a16="http://schemas.microsoft.com/office/drawing/2014/main" val="20000"/>
                    </a:ext>
                  </a:extLst>
                </a:gridCol>
                <a:gridCol w="2772308">
                  <a:extLst>
                    <a:ext uri="{9D8B030D-6E8A-4147-A177-3AD203B41FA5}">
                      <a16:colId xmlns:a16="http://schemas.microsoft.com/office/drawing/2014/main" val="20001"/>
                    </a:ext>
                  </a:extLst>
                </a:gridCol>
              </a:tblGrid>
              <a:tr h="526112">
                <a:tc>
                  <a:txBody>
                    <a:bodyPr/>
                    <a:lstStyle/>
                    <a:p>
                      <a:pPr algn="ctr"/>
                      <a:r>
                        <a:rPr lang="en-GB" sz="1600" b="0" i="0" u="none" strike="noStrike" baseline="0" dirty="0" err="1">
                          <a:latin typeface=""/>
                        </a:rPr>
                        <a:t>Spärlicher</a:t>
                      </a:r>
                      <a:r>
                        <a:rPr lang="en-GB" sz="1600" b="0" i="0" u="none" strike="noStrike" baseline="0" dirty="0">
                          <a:latin typeface=""/>
                        </a:rPr>
                        <a:t> FF</a:t>
                      </a:r>
                    </a:p>
                    <a:p>
                      <a:pPr algn="ctr"/>
                      <a:r>
                        <a:rPr lang="en-GB" sz="1600" b="0" i="0" u="none" strike="noStrike" baseline="0" dirty="0">
                          <a:latin typeface=""/>
                        </a:rPr>
                        <a:t>&lt; 0.5</a:t>
                      </a:r>
                    </a:p>
                  </a:txBody>
                  <a:tcPr anchor="ctr"/>
                </a:tc>
                <a:tc>
                  <a:txBody>
                    <a:bodyPr/>
                    <a:lstStyle/>
                    <a:p>
                      <a:pPr algn="l"/>
                      <a:r>
                        <a:rPr lang="en-GB" sz="1600" b="0" i="0" u="none" strike="noStrike" baseline="0" dirty="0" err="1">
                          <a:latin typeface=""/>
                        </a:rPr>
                        <a:t>Mehr</a:t>
                      </a:r>
                      <a:r>
                        <a:rPr lang="en-GB" sz="1600" b="0" i="0" u="none" strike="noStrike" baseline="0" dirty="0">
                          <a:latin typeface=""/>
                        </a:rPr>
                        <a:t> </a:t>
                      </a:r>
                      <a:r>
                        <a:rPr lang="en-GB" sz="1600" b="0" i="0" u="none" strike="noStrike" baseline="0" dirty="0" err="1">
                          <a:latin typeface=""/>
                        </a:rPr>
                        <a:t>als</a:t>
                      </a:r>
                      <a:r>
                        <a:rPr lang="en-GB" sz="1600" b="0" i="0" u="none" strike="noStrike" baseline="0" dirty="0">
                          <a:latin typeface=""/>
                        </a:rPr>
                        <a:t> die </a:t>
                      </a:r>
                      <a:r>
                        <a:rPr lang="en-GB" sz="1600" b="0" i="0" u="none" strike="noStrike" baseline="0" dirty="0" err="1">
                          <a:latin typeface=""/>
                        </a:rPr>
                        <a:t>Hälfte</a:t>
                      </a:r>
                      <a:r>
                        <a:rPr lang="en-GB" sz="1600" b="0" i="0" u="none" strike="noStrike" baseline="0" dirty="0">
                          <a:latin typeface=""/>
                        </a:rPr>
                        <a:t> des</a:t>
                      </a:r>
                    </a:p>
                    <a:p>
                      <a:pPr algn="l"/>
                      <a:r>
                        <a:rPr lang="en-GB" sz="1600" b="0" i="0" u="none" strike="noStrike" baseline="0" dirty="0">
                          <a:latin typeface=""/>
                        </a:rPr>
                        <a:t>Sound-</a:t>
                      </a:r>
                      <a:r>
                        <a:rPr lang="en-GB" sz="1600" b="0" i="0" u="none" strike="noStrike" baseline="0" dirty="0" err="1">
                          <a:latin typeface=""/>
                        </a:rPr>
                        <a:t>Objekts</a:t>
                      </a:r>
                      <a:r>
                        <a:rPr lang="en-GB" sz="1600" b="0" i="0" u="none" strike="noStrike" baseline="0" dirty="0">
                          <a:latin typeface=""/>
                        </a:rPr>
                        <a:t> </a:t>
                      </a:r>
                      <a:r>
                        <a:rPr lang="en-GB" sz="1600" b="0" i="0" u="none" strike="noStrike" baseline="0" dirty="0" err="1">
                          <a:latin typeface=""/>
                        </a:rPr>
                        <a:t>Stille</a:t>
                      </a:r>
                      <a:endParaRPr lang="en-GB" sz="1600" b="0" i="0" u="none" strike="noStrike" baseline="0" dirty="0">
                        <a:latin typeface=""/>
                      </a:endParaRPr>
                    </a:p>
                  </a:txBody>
                  <a:tcPr anchor="ctr"/>
                </a:tc>
                <a:extLst>
                  <a:ext uri="{0D108BD9-81ED-4DB2-BD59-A6C34878D82A}">
                    <a16:rowId xmlns:a16="http://schemas.microsoft.com/office/drawing/2014/main" val="10000"/>
                  </a:ext>
                </a:extLst>
              </a:tr>
              <a:tr h="526112">
                <a:tc>
                  <a:txBody>
                    <a:bodyPr/>
                    <a:lstStyle/>
                    <a:p>
                      <a:pPr algn="ctr"/>
                      <a:r>
                        <a:rPr lang="en-GB" sz="1600" b="0" i="0" u="none" strike="noStrike" baseline="0" dirty="0" err="1">
                          <a:latin typeface=""/>
                        </a:rPr>
                        <a:t>Deckender</a:t>
                      </a:r>
                      <a:r>
                        <a:rPr lang="en-GB" sz="1600" b="0" i="0" u="none" strike="noStrike" baseline="0" dirty="0">
                          <a:latin typeface=""/>
                        </a:rPr>
                        <a:t> FF</a:t>
                      </a:r>
                    </a:p>
                    <a:p>
                      <a:pPr algn="ctr"/>
                      <a:r>
                        <a:rPr lang="en-GB" sz="1600" b="0" i="0" u="none" strike="noStrike" baseline="0" dirty="0">
                          <a:latin typeface=""/>
                        </a:rPr>
                        <a:t>~ 1.0</a:t>
                      </a:r>
                    </a:p>
                  </a:txBody>
                  <a:tcPr anchor="ctr"/>
                </a:tc>
                <a:tc>
                  <a:txBody>
                    <a:bodyPr/>
                    <a:lstStyle/>
                    <a:p>
                      <a:pPr algn="l"/>
                      <a:r>
                        <a:rPr lang="en-GB" sz="1600" b="0" i="0" u="none" strike="noStrike" baseline="0" dirty="0">
                          <a:latin typeface=""/>
                        </a:rPr>
                        <a:t>Sound-</a:t>
                      </a:r>
                      <a:r>
                        <a:rPr lang="en-GB" sz="1600" b="0" i="0" u="none" strike="noStrike" baseline="0" dirty="0" err="1">
                          <a:latin typeface=""/>
                        </a:rPr>
                        <a:t>Objekt</a:t>
                      </a:r>
                      <a:r>
                        <a:rPr lang="en-GB" sz="1600" b="0" i="0" u="none" strike="noStrike" baseline="0" dirty="0">
                          <a:latin typeface=""/>
                        </a:rPr>
                        <a:t> </a:t>
                      </a:r>
                      <a:r>
                        <a:rPr lang="en-GB" sz="1600" b="0" i="0" u="none" strike="noStrike" baseline="0" dirty="0" err="1">
                          <a:latin typeface=""/>
                        </a:rPr>
                        <a:t>reichlich</a:t>
                      </a:r>
                      <a:endParaRPr lang="en-GB" sz="1600" b="0" i="0" u="none" strike="noStrike" baseline="0" dirty="0">
                        <a:latin typeface=""/>
                      </a:endParaRPr>
                    </a:p>
                    <a:p>
                      <a:pPr algn="l"/>
                      <a:r>
                        <a:rPr lang="en-GB" sz="1600" b="0" i="0" u="none" strike="noStrike" baseline="0" dirty="0" err="1">
                          <a:latin typeface=""/>
                        </a:rPr>
                        <a:t>gefüllt</a:t>
                      </a:r>
                      <a:r>
                        <a:rPr lang="en-GB" sz="1600" b="0" i="0" u="none" strike="noStrike" baseline="0" dirty="0">
                          <a:latin typeface=""/>
                        </a:rPr>
                        <a:t> </a:t>
                      </a:r>
                      <a:r>
                        <a:rPr lang="en-GB" sz="1600" b="0" i="0" u="none" strike="noStrike" baseline="0" dirty="0" err="1">
                          <a:latin typeface=""/>
                        </a:rPr>
                        <a:t>mit</a:t>
                      </a:r>
                      <a:r>
                        <a:rPr lang="en-GB" sz="1600" b="0" i="0" u="none" strike="noStrike" baseline="0" dirty="0">
                          <a:latin typeface=""/>
                        </a:rPr>
                        <a:t> Grains</a:t>
                      </a:r>
                    </a:p>
                  </a:txBody>
                  <a:tcPr anchor="ctr"/>
                </a:tc>
                <a:extLst>
                  <a:ext uri="{0D108BD9-81ED-4DB2-BD59-A6C34878D82A}">
                    <a16:rowId xmlns:a16="http://schemas.microsoft.com/office/drawing/2014/main" val="10001"/>
                  </a:ext>
                </a:extLst>
              </a:tr>
              <a:tr h="526112">
                <a:tc>
                  <a:txBody>
                    <a:bodyPr/>
                    <a:lstStyle/>
                    <a:p>
                      <a:pPr algn="ctr"/>
                      <a:r>
                        <a:rPr lang="en-GB" sz="1600" b="0" i="0" u="none" strike="noStrike" baseline="0" dirty="0" err="1">
                          <a:latin typeface=""/>
                        </a:rPr>
                        <a:t>Überlappungs</a:t>
                      </a:r>
                      <a:r>
                        <a:rPr lang="en-GB" sz="1600" b="0" i="0" u="none" strike="noStrike" baseline="0" dirty="0">
                          <a:latin typeface=""/>
                        </a:rPr>
                        <a:t> FF</a:t>
                      </a:r>
                    </a:p>
                    <a:p>
                      <a:pPr algn="ctr"/>
                      <a:r>
                        <a:rPr lang="en-GB" sz="1600" b="0" i="0" u="none" strike="noStrike" baseline="0" dirty="0">
                          <a:latin typeface=""/>
                        </a:rPr>
                        <a:t>&gt; 1.0</a:t>
                      </a:r>
                      <a:endParaRPr lang="de-DE" sz="1600" b="0" dirty="0">
                        <a:effectLst/>
                        <a:latin typeface="Liberation Sans"/>
                      </a:endParaRPr>
                    </a:p>
                  </a:txBody>
                  <a:tcPr anchor="ctr"/>
                </a:tc>
                <a:tc>
                  <a:txBody>
                    <a:bodyPr/>
                    <a:lstStyle/>
                    <a:p>
                      <a:pPr algn="l"/>
                      <a:r>
                        <a:rPr lang="en-GB" sz="1600" b="0" i="0" u="none" strike="noStrike" baseline="0" dirty="0">
                          <a:latin typeface=""/>
                        </a:rPr>
                        <a:t>Sound-</a:t>
                      </a:r>
                      <a:r>
                        <a:rPr lang="en-GB" sz="1600" b="0" i="0" u="none" strike="noStrike" baseline="0" dirty="0" err="1">
                          <a:latin typeface=""/>
                        </a:rPr>
                        <a:t>Objekt</a:t>
                      </a:r>
                      <a:r>
                        <a:rPr lang="en-GB" sz="1600" b="0" i="0" u="none" strike="noStrike" baseline="0" dirty="0">
                          <a:latin typeface=""/>
                        </a:rPr>
                        <a:t> </a:t>
                      </a:r>
                      <a:r>
                        <a:rPr lang="en-GB" sz="1600" b="0" i="0" u="none" strike="noStrike" baseline="0" dirty="0" err="1">
                          <a:latin typeface=""/>
                        </a:rPr>
                        <a:t>gefüllt</a:t>
                      </a:r>
                      <a:r>
                        <a:rPr lang="en-GB" sz="1600" b="0" i="0" u="none" strike="noStrike" baseline="0" dirty="0">
                          <a:latin typeface=""/>
                        </a:rPr>
                        <a:t> </a:t>
                      </a:r>
                      <a:r>
                        <a:rPr lang="en-GB" sz="1600" b="0" i="0" u="none" strike="noStrike" baseline="0" dirty="0" err="1">
                          <a:latin typeface=""/>
                        </a:rPr>
                        <a:t>mit</a:t>
                      </a:r>
                      <a:endParaRPr lang="en-GB" sz="1600" b="0" i="0" u="none" strike="noStrike" baseline="0" dirty="0">
                        <a:latin typeface=""/>
                      </a:endParaRPr>
                    </a:p>
                    <a:p>
                      <a:pPr algn="l"/>
                      <a:r>
                        <a:rPr lang="en-GB" sz="1600" b="0" i="0" u="none" strike="noStrike" baseline="0" dirty="0" err="1">
                          <a:latin typeface=""/>
                        </a:rPr>
                        <a:t>überlappenden</a:t>
                      </a:r>
                      <a:r>
                        <a:rPr lang="en-GB" sz="1600" b="0" i="0" u="none" strike="noStrike" baseline="0" dirty="0">
                          <a:latin typeface=""/>
                        </a:rPr>
                        <a:t> Grains</a:t>
                      </a:r>
                      <a:endParaRPr lang="en-GB" sz="1600" b="0" dirty="0"/>
                    </a:p>
                  </a:txBody>
                  <a:tcPr anchor="ctr"/>
                </a:tc>
                <a:extLst>
                  <a:ext uri="{0D108BD9-81ED-4DB2-BD59-A6C34878D82A}">
                    <a16:rowId xmlns:a16="http://schemas.microsoft.com/office/drawing/2014/main" val="10002"/>
                  </a:ext>
                </a:extLst>
              </a:tr>
            </a:tbl>
          </a:graphicData>
        </a:graphic>
      </p:graphicFrame>
      <p:graphicFrame>
        <p:nvGraphicFramePr>
          <p:cNvPr id="3" name="Tabelle 2"/>
          <p:cNvGraphicFramePr>
            <a:graphicFrameLocks noGrp="1"/>
          </p:cNvGraphicFramePr>
          <p:nvPr>
            <p:extLst>
              <p:ext uri="{D42A27DB-BD31-4B8C-83A1-F6EECF244321}">
                <p14:modId xmlns:p14="http://schemas.microsoft.com/office/powerpoint/2010/main" val="233983056"/>
              </p:ext>
            </p:extLst>
          </p:nvPr>
        </p:nvGraphicFramePr>
        <p:xfrm>
          <a:off x="863848" y="1619597"/>
          <a:ext cx="8352930" cy="1920240"/>
        </p:xfrm>
        <a:graphic>
          <a:graphicData uri="http://schemas.openxmlformats.org/drawingml/2006/table">
            <a:tbl>
              <a:tblPr firstRow="1" bandRow="1">
                <a:tableStyleId>{5C22544A-7EE6-4342-B048-85BDC9FD1C3A}</a:tableStyleId>
              </a:tblPr>
              <a:tblGrid>
                <a:gridCol w="1670586">
                  <a:extLst>
                    <a:ext uri="{9D8B030D-6E8A-4147-A177-3AD203B41FA5}">
                      <a16:colId xmlns:a16="http://schemas.microsoft.com/office/drawing/2014/main" val="20000"/>
                    </a:ext>
                  </a:extLst>
                </a:gridCol>
                <a:gridCol w="1670586">
                  <a:extLst>
                    <a:ext uri="{9D8B030D-6E8A-4147-A177-3AD203B41FA5}">
                      <a16:colId xmlns:a16="http://schemas.microsoft.com/office/drawing/2014/main" val="20001"/>
                    </a:ext>
                  </a:extLst>
                </a:gridCol>
                <a:gridCol w="1670586">
                  <a:extLst>
                    <a:ext uri="{9D8B030D-6E8A-4147-A177-3AD203B41FA5}">
                      <a16:colId xmlns:a16="http://schemas.microsoft.com/office/drawing/2014/main" val="20002"/>
                    </a:ext>
                  </a:extLst>
                </a:gridCol>
                <a:gridCol w="1670586">
                  <a:extLst>
                    <a:ext uri="{9D8B030D-6E8A-4147-A177-3AD203B41FA5}">
                      <a16:colId xmlns:a16="http://schemas.microsoft.com/office/drawing/2014/main" val="20003"/>
                    </a:ext>
                  </a:extLst>
                </a:gridCol>
                <a:gridCol w="1670586">
                  <a:extLst>
                    <a:ext uri="{9D8B030D-6E8A-4147-A177-3AD203B41FA5}">
                      <a16:colId xmlns:a16="http://schemas.microsoft.com/office/drawing/2014/main" val="20004"/>
                    </a:ext>
                  </a:extLst>
                </a:gridCol>
              </a:tblGrid>
              <a:tr h="370840">
                <a:tc>
                  <a:txBody>
                    <a:bodyPr/>
                    <a:lstStyle/>
                    <a:p>
                      <a:endParaRPr lang="en-GB" dirty="0">
                        <a:solidFill>
                          <a:srgbClr val="000000"/>
                        </a:solidFill>
                      </a:endParaRPr>
                    </a:p>
                  </a:txBody>
                  <a:tcPr/>
                </a:tc>
                <a:tc>
                  <a:txBody>
                    <a:bodyPr/>
                    <a:lstStyle/>
                    <a:p>
                      <a:r>
                        <a:rPr lang="en-GB" dirty="0">
                          <a:solidFill>
                            <a:srgbClr val="000000"/>
                          </a:solidFill>
                        </a:rPr>
                        <a:t>Grain-</a:t>
                      </a:r>
                      <a:r>
                        <a:rPr lang="en-GB" dirty="0" err="1">
                          <a:solidFill>
                            <a:srgbClr val="000000"/>
                          </a:solidFill>
                        </a:rPr>
                        <a:t>Dauer</a:t>
                      </a:r>
                      <a:endParaRPr lang="en-GB" dirty="0">
                        <a:solidFill>
                          <a:srgbClr val="000000"/>
                        </a:solidFill>
                      </a:endParaRPr>
                    </a:p>
                  </a:txBody>
                  <a:tcPr/>
                </a:tc>
                <a:tc>
                  <a:txBody>
                    <a:bodyPr/>
                    <a:lstStyle/>
                    <a:p>
                      <a:r>
                        <a:rPr lang="en-GB" dirty="0">
                          <a:solidFill>
                            <a:srgbClr val="000000"/>
                          </a:solidFill>
                        </a:rPr>
                        <a:t>Grain-</a:t>
                      </a:r>
                      <a:r>
                        <a:rPr lang="en-GB" dirty="0" err="1">
                          <a:solidFill>
                            <a:srgbClr val="000000"/>
                          </a:solidFill>
                        </a:rPr>
                        <a:t>Dichte</a:t>
                      </a:r>
                      <a:endParaRPr lang="en-GB" dirty="0">
                        <a:solidFill>
                          <a:srgbClr val="000000"/>
                        </a:solidFill>
                      </a:endParaRPr>
                    </a:p>
                  </a:txBody>
                  <a:tcPr/>
                </a:tc>
                <a:tc>
                  <a:txBody>
                    <a:bodyPr/>
                    <a:lstStyle/>
                    <a:p>
                      <a:endParaRPr lang="en-GB">
                        <a:solidFill>
                          <a:srgbClr val="000000"/>
                        </a:solidFill>
                      </a:endParaRPr>
                    </a:p>
                  </a:txBody>
                  <a:tcPr/>
                </a:tc>
                <a:tc>
                  <a:txBody>
                    <a:bodyPr/>
                    <a:lstStyle/>
                    <a:p>
                      <a:r>
                        <a:rPr lang="en-GB" dirty="0">
                          <a:solidFill>
                            <a:srgbClr val="000000"/>
                          </a:solidFill>
                        </a:rPr>
                        <a:t>"Fill" </a:t>
                      </a:r>
                      <a:r>
                        <a:rPr lang="en-GB" dirty="0" err="1">
                          <a:solidFill>
                            <a:srgbClr val="000000"/>
                          </a:solidFill>
                        </a:rPr>
                        <a:t>Faktor</a:t>
                      </a:r>
                      <a:r>
                        <a:rPr lang="en-GB" dirty="0">
                          <a:solidFill>
                            <a:srgbClr val="000000"/>
                          </a:solidFill>
                        </a:rPr>
                        <a:t> (FF)</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err="1">
                          <a:solidFill>
                            <a:srgbClr val="000000"/>
                          </a:solidFill>
                        </a:rPr>
                        <a:t>Überlappende</a:t>
                      </a:r>
                      <a:endParaRPr lang="en-GB" dirty="0">
                        <a:solidFill>
                          <a:srgbClr val="000000"/>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0000"/>
                          </a:solidFill>
                        </a:rPr>
                        <a:t>Grains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solidFill>
                            <a:srgbClr val="000000"/>
                          </a:solidFill>
                        </a:rPr>
                        <a:t>100 </a:t>
                      </a:r>
                      <a:r>
                        <a:rPr lang="en-GB" dirty="0" err="1">
                          <a:solidFill>
                            <a:srgbClr val="000000"/>
                          </a:solidFill>
                        </a:rPr>
                        <a:t>ms</a:t>
                      </a:r>
                      <a:endParaRPr lang="en-GB" dirty="0">
                        <a:solidFill>
                          <a:srgbClr val="000000"/>
                        </a:solidFill>
                      </a:endParaRPr>
                    </a:p>
                    <a:p>
                      <a:pPr algn="ctr"/>
                      <a:endParaRPr lang="en-GB" dirty="0">
                        <a:solidFill>
                          <a:srgbClr val="000000"/>
                        </a:solidFill>
                      </a:endParaRPr>
                    </a:p>
                  </a:txBody>
                  <a:tcPr/>
                </a:tc>
                <a:tc>
                  <a:txBody>
                    <a:bodyPr/>
                    <a:lstStyle/>
                    <a:p>
                      <a:pPr algn="ctr"/>
                      <a:r>
                        <a:rPr lang="en-GB" dirty="0">
                          <a:solidFill>
                            <a:srgbClr val="000000"/>
                          </a:solidFill>
                        </a:rPr>
                        <a:t>20/s</a:t>
                      </a:r>
                    </a:p>
                  </a:txBody>
                  <a:tcPr/>
                </a:tc>
                <a:tc>
                  <a:txBody>
                    <a:bodyPr/>
                    <a:lstStyle/>
                    <a:p>
                      <a:pPr algn="ctr"/>
                      <a:r>
                        <a:rPr lang="en-GB" dirty="0" err="1">
                          <a:solidFill>
                            <a:srgbClr val="000000"/>
                          </a:solidFill>
                        </a:rPr>
                        <a:t>dicht</a:t>
                      </a:r>
                      <a:r>
                        <a:rPr lang="en-GB" dirty="0">
                          <a:solidFill>
                            <a:srgbClr val="000000"/>
                          </a:solidFill>
                        </a:rPr>
                        <a:t>, </a:t>
                      </a:r>
                      <a:r>
                        <a:rPr lang="en-GB" dirty="0" err="1">
                          <a:solidFill>
                            <a:srgbClr val="000000"/>
                          </a:solidFill>
                        </a:rPr>
                        <a:t>kontinuierlich</a:t>
                      </a:r>
                      <a:endParaRPr lang="en-GB" dirty="0">
                        <a:solidFill>
                          <a:srgbClr val="000000"/>
                        </a:solidFill>
                      </a:endParaRPr>
                    </a:p>
                  </a:txBody>
                  <a:tcPr/>
                </a:tc>
                <a:tc>
                  <a:txBody>
                    <a:bodyPr/>
                    <a:lstStyle/>
                    <a:p>
                      <a:r>
                        <a:rPr lang="en-GB" dirty="0">
                          <a:solidFill>
                            <a:srgbClr val="000000"/>
                          </a:solidFill>
                        </a:rPr>
                        <a:t>20 * 0,1 = 2</a:t>
                      </a:r>
                    </a:p>
                  </a:txBody>
                  <a:tcPr/>
                </a:tc>
                <a:extLst>
                  <a:ext uri="{0D108BD9-81ED-4DB2-BD59-A6C34878D82A}">
                    <a16:rowId xmlns:a16="http://schemas.microsoft.com/office/drawing/2014/main" val="10001"/>
                  </a:ext>
                </a:extLst>
              </a:tr>
              <a:tr h="370840">
                <a:tc>
                  <a:txBody>
                    <a:bodyPr/>
                    <a:lstStyle/>
                    <a:p>
                      <a:pPr algn="ctr"/>
                      <a:r>
                        <a:rPr lang="en-GB" dirty="0" err="1">
                          <a:solidFill>
                            <a:srgbClr val="000000"/>
                          </a:solidFill>
                        </a:rPr>
                        <a:t>Einzelne</a:t>
                      </a:r>
                      <a:endParaRPr lang="en-GB" dirty="0">
                        <a:solidFill>
                          <a:srgbClr val="000000"/>
                        </a:solidFill>
                      </a:endParaRPr>
                    </a:p>
                    <a:p>
                      <a:pPr algn="ctr"/>
                      <a:r>
                        <a:rPr lang="en-GB" dirty="0">
                          <a:solidFill>
                            <a:srgbClr val="000000"/>
                          </a:solidFill>
                        </a:rPr>
                        <a:t>Grains</a:t>
                      </a:r>
                    </a:p>
                  </a:txBody>
                  <a:tcPr/>
                </a:tc>
                <a:tc>
                  <a:txBody>
                    <a:bodyPr/>
                    <a:lstStyle/>
                    <a:p>
                      <a:pPr algn="ctr"/>
                      <a:r>
                        <a:rPr lang="en-GB" dirty="0">
                          <a:solidFill>
                            <a:srgbClr val="000000"/>
                          </a:solidFill>
                        </a:rPr>
                        <a:t>1 </a:t>
                      </a:r>
                      <a:r>
                        <a:rPr lang="en-GB" dirty="0" err="1">
                          <a:solidFill>
                            <a:srgbClr val="000000"/>
                          </a:solidFill>
                        </a:rPr>
                        <a:t>ms</a:t>
                      </a:r>
                      <a:endParaRPr lang="en-GB" dirty="0">
                        <a:solidFill>
                          <a:srgbClr val="000000"/>
                        </a:solidFill>
                      </a:endParaRPr>
                    </a:p>
                  </a:txBody>
                  <a:tcPr/>
                </a:tc>
                <a:tc>
                  <a:txBody>
                    <a:bodyPr/>
                    <a:lstStyle/>
                    <a:p>
                      <a:pPr algn="ctr"/>
                      <a:r>
                        <a:rPr lang="en-GB" dirty="0">
                          <a:solidFill>
                            <a:srgbClr val="000000"/>
                          </a:solidFill>
                        </a:rPr>
                        <a:t>20/s</a:t>
                      </a:r>
                    </a:p>
                  </a:txBody>
                  <a:tcPr/>
                </a:tc>
                <a:tc>
                  <a:txBody>
                    <a:bodyPr/>
                    <a:lstStyle/>
                    <a:p>
                      <a:pPr algn="ctr"/>
                      <a:r>
                        <a:rPr lang="en-GB" dirty="0">
                          <a:solidFill>
                            <a:srgbClr val="000000"/>
                          </a:solidFill>
                        </a:rPr>
                        <a:t>transparent,</a:t>
                      </a:r>
                      <a:r>
                        <a:rPr lang="en-GB" baseline="0" dirty="0">
                          <a:solidFill>
                            <a:srgbClr val="000000"/>
                          </a:solidFill>
                        </a:rPr>
                        <a:t> </a:t>
                      </a:r>
                      <a:r>
                        <a:rPr lang="en-GB" baseline="0" dirty="0" err="1">
                          <a:solidFill>
                            <a:srgbClr val="000000"/>
                          </a:solidFill>
                        </a:rPr>
                        <a:t>spärlich</a:t>
                      </a:r>
                      <a:endParaRPr lang="en-GB" dirty="0">
                        <a:solidFill>
                          <a:srgbClr val="000000"/>
                        </a:solidFill>
                      </a:endParaRPr>
                    </a:p>
                  </a:txBody>
                  <a:tcPr/>
                </a:tc>
                <a:tc>
                  <a:txBody>
                    <a:bodyPr/>
                    <a:lstStyle/>
                    <a:p>
                      <a:r>
                        <a:rPr lang="en-GB" dirty="0">
                          <a:solidFill>
                            <a:srgbClr val="000000"/>
                          </a:solidFill>
                        </a:rPr>
                        <a:t>20 * 0,01 = 0,2</a:t>
                      </a:r>
                    </a:p>
                  </a:txBody>
                  <a:tcPr/>
                </a:tc>
                <a:extLst>
                  <a:ext uri="{0D108BD9-81ED-4DB2-BD59-A6C34878D82A}">
                    <a16:rowId xmlns:a16="http://schemas.microsoft.com/office/drawing/2014/main" val="10002"/>
                  </a:ext>
                </a:extLst>
              </a:tr>
            </a:tbl>
          </a:graphicData>
        </a:graphic>
      </p:graphicFrame>
      <p:sp>
        <p:nvSpPr>
          <p:cNvPr id="6" name="Rechteck 5"/>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362001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38200" y="838199"/>
            <a:ext cx="8018536" cy="5821957"/>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err="1">
                <a:solidFill>
                  <a:srgbClr val="000000"/>
                </a:solidFill>
                <a:effectLst>
                  <a:outerShdw blurRad="38100" dist="38100" dir="2700000" algn="tl">
                    <a:srgbClr val="DDDDDD"/>
                  </a:outerShdw>
                </a:effectLst>
                <a:latin typeface="Arial" charset="0"/>
              </a:rPr>
              <a:t>Grain</a:t>
            </a:r>
            <a:r>
              <a:rPr lang="de-DE" dirty="0">
                <a:solidFill>
                  <a:srgbClr val="000000"/>
                </a:solidFill>
                <a:effectLst>
                  <a:outerShdw blurRad="38100" dist="38100" dir="2700000" algn="tl">
                    <a:srgbClr val="DDDDDD"/>
                  </a:outerShdw>
                </a:effectLst>
                <a:latin typeface="Arial" charset="0"/>
              </a:rPr>
              <a:t> Frequenz</a:t>
            </a:r>
          </a:p>
          <a:p>
            <a:pPr>
              <a:lnSpc>
                <a:spcPct val="110000"/>
              </a:lnSpc>
              <a:spcBef>
                <a:spcPts val="600"/>
              </a:spcBef>
              <a:buClrTx/>
              <a:buFontTx/>
              <a:buNone/>
              <a:defRPr/>
            </a:pPr>
            <a:endParaRPr lang="de-DE" dirty="0">
              <a:solidFill>
                <a:srgbClr val="000000"/>
              </a:solidFill>
              <a:effectLst>
                <a:outerShdw blurRad="38100" dist="38100" dir="2700000" algn="tl">
                  <a:srgbClr val="DDDDDD"/>
                </a:outerShdw>
              </a:effectLst>
              <a:latin typeface="Arial" charset="0"/>
            </a:endParaRPr>
          </a:p>
          <a:p>
            <a:pPr marL="342900" indent="-342900">
              <a:lnSpc>
                <a:spcPct val="110000"/>
              </a:lnSpc>
              <a:spcBef>
                <a:spcPts val="600"/>
              </a:spcBef>
              <a:buClrTx/>
              <a:buFont typeface="Arial"/>
              <a:buChar char="•"/>
              <a:defRPr/>
            </a:pPr>
            <a:r>
              <a:rPr lang="de-DE" sz="2000" dirty="0">
                <a:solidFill>
                  <a:srgbClr val="000000"/>
                </a:solidFill>
                <a:effectLst>
                  <a:outerShdw blurRad="38100" dist="38100" dir="2700000" algn="tl">
                    <a:srgbClr val="DDDDDD"/>
                  </a:outerShdw>
                </a:effectLst>
                <a:latin typeface="Arial" charset="0"/>
              </a:rPr>
              <a:t>Feste Tonhöhe </a:t>
            </a:r>
            <a:r>
              <a:rPr lang="de-DE" sz="2000" dirty="0" err="1">
                <a:solidFill>
                  <a:srgbClr val="000000"/>
                </a:solidFill>
                <a:effectLst>
                  <a:outerShdw blurRad="38100" dist="38100" dir="2700000" algn="tl">
                    <a:srgbClr val="DDDDDD"/>
                  </a:outerShdw>
                </a:effectLst>
                <a:latin typeface="Arial" charset="0"/>
              </a:rPr>
              <a:t>für</a:t>
            </a:r>
            <a:r>
              <a:rPr lang="de-DE" sz="2000" dirty="0">
                <a:solidFill>
                  <a:srgbClr val="000000"/>
                </a:solidFill>
                <a:effectLst>
                  <a:outerShdw blurRad="38100" dist="38100" dir="2700000" algn="tl">
                    <a:srgbClr val="DDDDDD"/>
                  </a:outerShdw>
                </a:effectLst>
                <a:latin typeface="Arial" charset="0"/>
              </a:rPr>
              <a:t> alle </a:t>
            </a:r>
            <a:r>
              <a:rPr lang="de-DE" sz="2000" dirty="0" err="1">
                <a:solidFill>
                  <a:srgbClr val="000000"/>
                </a:solidFill>
                <a:effectLst>
                  <a:outerShdw blurRad="38100" dist="38100" dir="2700000" algn="tl">
                    <a:srgbClr val="DDDDDD"/>
                  </a:outerShdw>
                </a:effectLst>
                <a:latin typeface="Arial" charset="0"/>
              </a:rPr>
              <a:t>Grains</a:t>
            </a:r>
            <a:endParaRPr lang="de-DE" sz="2000" dirty="0">
              <a:solidFill>
                <a:srgbClr val="000000"/>
              </a:solidFill>
              <a:effectLst>
                <a:outerShdw blurRad="38100" dist="38100" dir="2700000" algn="tl">
                  <a:srgbClr val="DDDDDD"/>
                </a:outerShdw>
              </a:effectLst>
              <a:latin typeface="Arial" charset="0"/>
            </a:endParaRPr>
          </a:p>
          <a:p>
            <a:pPr marL="342900" indent="-342900">
              <a:lnSpc>
                <a:spcPct val="110000"/>
              </a:lnSpc>
              <a:spcBef>
                <a:spcPts val="600"/>
              </a:spcBef>
              <a:buClrTx/>
              <a:buFont typeface="Arial"/>
              <a:buChar char="•"/>
              <a:defRPr/>
            </a:pPr>
            <a:r>
              <a:rPr lang="de-DE" sz="2000" dirty="0">
                <a:solidFill>
                  <a:srgbClr val="000000"/>
                </a:solidFill>
                <a:effectLst>
                  <a:outerShdw blurRad="38100" dist="38100" dir="2700000" algn="tl">
                    <a:srgbClr val="DDDDDD"/>
                  </a:outerShdw>
                </a:effectLst>
                <a:latin typeface="Arial" charset="0"/>
              </a:rPr>
              <a:t>Tonhöhe variiert von </a:t>
            </a:r>
            <a:r>
              <a:rPr lang="de-DE" sz="2000" dirty="0" err="1">
                <a:solidFill>
                  <a:srgbClr val="000000"/>
                </a:solidFill>
                <a:effectLst>
                  <a:outerShdw blurRad="38100" dist="38100" dir="2700000" algn="tl">
                    <a:srgbClr val="DDDDDD"/>
                  </a:outerShdw>
                </a:effectLst>
                <a:latin typeface="Arial" charset="0"/>
              </a:rPr>
              <a:t>Grain</a:t>
            </a:r>
            <a:r>
              <a:rPr lang="de-DE" sz="2000" dirty="0">
                <a:solidFill>
                  <a:srgbClr val="000000"/>
                </a:solidFill>
                <a:effectLst>
                  <a:outerShdw blurRad="38100" dist="38100" dir="2700000" algn="tl">
                    <a:srgbClr val="DDDDDD"/>
                  </a:outerShdw>
                </a:effectLst>
                <a:latin typeface="Arial" charset="0"/>
              </a:rPr>
              <a:t> zu </a:t>
            </a:r>
            <a:r>
              <a:rPr lang="de-DE" sz="2000" dirty="0" err="1">
                <a:solidFill>
                  <a:srgbClr val="000000"/>
                </a:solidFill>
                <a:effectLst>
                  <a:outerShdw blurRad="38100" dist="38100" dir="2700000" algn="tl">
                    <a:srgbClr val="DDDDDD"/>
                  </a:outerShdw>
                </a:effectLst>
                <a:latin typeface="Arial" charset="0"/>
              </a:rPr>
              <a:t>Grain</a:t>
            </a:r>
            <a:r>
              <a:rPr lang="de-DE" sz="2000" dirty="0">
                <a:solidFill>
                  <a:srgbClr val="000000"/>
                </a:solidFill>
                <a:effectLst>
                  <a:outerShdw blurRad="38100" dist="38100" dir="2700000" algn="tl">
                    <a:srgbClr val="DDDDDD"/>
                  </a:outerShdw>
                </a:effectLst>
                <a:latin typeface="Arial" charset="0"/>
              </a:rPr>
              <a:t> per Funktion/Skala</a:t>
            </a:r>
          </a:p>
          <a:p>
            <a:pPr marL="342900" indent="-342900">
              <a:lnSpc>
                <a:spcPct val="110000"/>
              </a:lnSpc>
              <a:spcBef>
                <a:spcPts val="600"/>
              </a:spcBef>
              <a:buClrTx/>
              <a:buFont typeface="Arial"/>
              <a:buChar char="•"/>
              <a:defRPr/>
            </a:pPr>
            <a:r>
              <a:rPr lang="de-DE" sz="2000" dirty="0">
                <a:solidFill>
                  <a:srgbClr val="000000"/>
                </a:solidFill>
                <a:effectLst>
                  <a:outerShdw blurRad="38100" dist="38100" dir="2700000" algn="tl">
                    <a:srgbClr val="DDDDDD"/>
                  </a:outerShdw>
                </a:effectLst>
                <a:latin typeface="Arial" charset="0"/>
              </a:rPr>
              <a:t>Tonhöhe variiert von </a:t>
            </a:r>
            <a:r>
              <a:rPr lang="de-DE" sz="2000" dirty="0" err="1">
                <a:solidFill>
                  <a:srgbClr val="000000"/>
                </a:solidFill>
                <a:effectLst>
                  <a:outerShdw blurRad="38100" dist="38100" dir="2700000" algn="tl">
                    <a:srgbClr val="DDDDDD"/>
                  </a:outerShdw>
                </a:effectLst>
                <a:latin typeface="Arial" charset="0"/>
              </a:rPr>
              <a:t>Grain</a:t>
            </a:r>
            <a:r>
              <a:rPr lang="de-DE" sz="2000" dirty="0">
                <a:solidFill>
                  <a:srgbClr val="000000"/>
                </a:solidFill>
                <a:effectLst>
                  <a:outerShdw blurRad="38100" dist="38100" dir="2700000" algn="tl">
                    <a:srgbClr val="DDDDDD"/>
                  </a:outerShdw>
                </a:effectLst>
                <a:latin typeface="Arial" charset="0"/>
              </a:rPr>
              <a:t> zu </a:t>
            </a:r>
            <a:r>
              <a:rPr lang="de-DE" sz="2000" dirty="0" err="1">
                <a:solidFill>
                  <a:srgbClr val="000000"/>
                </a:solidFill>
                <a:effectLst>
                  <a:outerShdw blurRad="38100" dist="38100" dir="2700000" algn="tl">
                    <a:srgbClr val="DDDDDD"/>
                  </a:outerShdw>
                </a:effectLst>
                <a:latin typeface="Arial" charset="0"/>
              </a:rPr>
              <a:t>Grain</a:t>
            </a:r>
            <a:r>
              <a:rPr lang="de-DE" sz="2000" dirty="0">
                <a:solidFill>
                  <a:srgbClr val="000000"/>
                </a:solidFill>
                <a:effectLst>
                  <a:outerShdw blurRad="38100" dist="38100" dir="2700000" algn="tl">
                    <a:srgbClr val="DDDDDD"/>
                  </a:outerShdw>
                </a:effectLst>
                <a:latin typeface="Arial" charset="0"/>
              </a:rPr>
              <a:t> per Random (Limits durch Frequenzbänder)</a:t>
            </a:r>
            <a:endParaRPr lang="de-DE" sz="1800" dirty="0">
              <a:solidFill>
                <a:srgbClr val="000000"/>
              </a:solidFill>
              <a:effectLst>
                <a:outerShdw blurRad="38100" dist="38100" dir="2700000" algn="tl">
                  <a:srgbClr val="DDDDDD"/>
                </a:outerShdw>
              </a:effectLst>
              <a:latin typeface="Arial" charset="0"/>
            </a:endParaRPr>
          </a:p>
        </p:txBody>
      </p:sp>
      <p:pic>
        <p:nvPicPr>
          <p:cNvPr id="2" name="Bild 1" descr="Seiten aus Granular Synthese Referat-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84" y="4125354"/>
            <a:ext cx="9577064" cy="2174763"/>
          </a:xfrm>
          <a:prstGeom prst="rect">
            <a:avLst/>
          </a:prstGeom>
        </p:spPr>
      </p:pic>
      <p:sp>
        <p:nvSpPr>
          <p:cNvPr id="4" name="Rechteck 3"/>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16042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609600" y="990600"/>
            <a:ext cx="5514975" cy="403225"/>
          </a:xfrm>
          <a:noFill/>
          <a:ln/>
        </p:spPr>
        <p:txBody>
          <a:bodyPr>
            <a:spAutoFit/>
          </a:bodyPr>
          <a:lstStyle/>
          <a:p>
            <a:pPr>
              <a:buFont typeface="Arial" charset="0"/>
              <a:buNone/>
            </a:pPr>
            <a:r>
              <a:rPr lang="de-DE" sz="2400">
                <a:latin typeface="Helvetica" charset="0"/>
              </a:rPr>
              <a:t>Granularsynthese</a:t>
            </a:r>
            <a:endParaRPr lang="de-DE" sz="2400">
              <a:solidFill>
                <a:srgbClr val="676767"/>
              </a:solidFill>
              <a:latin typeface="Helvetica" charset="0"/>
            </a:endParaRPr>
          </a:p>
        </p:txBody>
      </p:sp>
      <p:pic>
        <p:nvPicPr>
          <p:cNvPr id="245787" name="Picture 27" descr="granularsynthe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1447800"/>
            <a:ext cx="8682038" cy="5616575"/>
          </a:xfrm>
          <a:prstGeom prst="rect">
            <a:avLst/>
          </a:prstGeom>
          <a:noFill/>
          <a:extLst>
            <a:ext uri="{909E8E84-426E-40dd-AFC4-6F175D3DCCD1}">
              <a14:hiddenFill xmlns="" xmlns:a14="http://schemas.microsoft.com/office/drawing/2010/main">
                <a:solidFill>
                  <a:srgbClr val="FFFFFF"/>
                </a:solidFill>
              </a14:hiddenFill>
            </a:ext>
          </a:extLst>
        </p:spPr>
      </p:pic>
      <p:pic>
        <p:nvPicPr>
          <p:cNvPr id="245790" name="02sample-exp3.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10">
            <a:grayscl/>
            <a:extLst>
              <a:ext uri="{28A0092B-C50C-407E-A947-70E740481C1C}">
                <a14:useLocalDpi xmlns:a14="http://schemas.microsoft.com/office/drawing/2010/main" val="0"/>
              </a:ext>
            </a:extLst>
          </a:blip>
          <a:srcRect/>
          <a:stretch>
            <a:fillRect/>
          </a:stretch>
        </p:blipFill>
        <p:spPr bwMode="auto">
          <a:xfrm>
            <a:off x="4104208" y="1043533"/>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45791" name="03sample-exp3-noampenv.aiff">
            <a:hlinkClick r:id="" action="ppaction://media"/>
          </p:cNvPr>
          <p:cNvPicPr>
            <a:picLocks noChangeAspect="1" noChangeArrowheads="1"/>
          </p:cNvPicPr>
          <p:nvPr>
            <a:audioFile r:link="rId4"/>
            <p:extLst>
              <p:ext uri="{DAA4B4D4-6D71-4841-9C94-3DE7FCFB9230}">
                <p14:media xmlns:p14="http://schemas.microsoft.com/office/powerpoint/2010/main" r:link="rId3"/>
              </p:ext>
            </p:extLst>
          </p:nvPr>
        </p:nvPicPr>
        <p:blipFill>
          <a:blip r:embed="rId10">
            <a:grayscl/>
            <a:extLst>
              <a:ext uri="{28A0092B-C50C-407E-A947-70E740481C1C}">
                <a14:useLocalDpi xmlns:a14="http://schemas.microsoft.com/office/drawing/2010/main" val="0"/>
              </a:ext>
            </a:extLst>
          </a:blip>
          <a:srcRect/>
          <a:stretch>
            <a:fillRect/>
          </a:stretch>
        </p:blipFill>
        <p:spPr bwMode="auto">
          <a:xfrm>
            <a:off x="4680272" y="1043533"/>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01senseless.aiff">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456138" y="1043535"/>
            <a:ext cx="252023" cy="252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66" fill="hold"/>
                                        <p:tgtEl>
                                          <p:spTgt spid="24579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081" fill="hold"/>
                                        <p:tgtEl>
                                          <p:spTgt spid="24579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45790"/>
                    </p:tgtEl>
                  </p:cond>
                </p:stCondLst>
                <p:endSync evt="end" delay="0">
                  <p:rtn val="all"/>
                </p:endSync>
                <p:childTnLst>
                  <p:par>
                    <p:cTn id="16" fill="hold" nodeType="clickPar">
                      <p:stCondLst>
                        <p:cond delay="0"/>
                      </p:stCondLst>
                      <p:childTnLst>
                        <p:par>
                          <p:cTn id="17" fill="hold" nodeType="withGroup">
                            <p:stCondLst>
                              <p:cond delay="0"/>
                            </p:stCondLst>
                            <p:childTnLst>
                              <p:par>
                                <p:cTn id="18" presetID="1" presetClass="mediacall" presetSubtype="0" fill="hold" nodeType="clickEffect">
                                  <p:stCondLst>
                                    <p:cond delay="0"/>
                                  </p:stCondLst>
                                  <p:childTnLst>
                                    <p:cmd type="call" cmd="playFrom(0.0)">
                                      <p:cBhvr>
                                        <p:cTn id="19" dur="6066" fill="hold"/>
                                        <p:tgtEl>
                                          <p:spTgt spid="245790"/>
                                        </p:tgtEl>
                                      </p:cBhvr>
                                    </p:cmd>
                                  </p:childTnLst>
                                </p:cTn>
                              </p:par>
                            </p:childTnLst>
                          </p:cTn>
                        </p:par>
                      </p:childTnLst>
                    </p:cTn>
                  </p:par>
                </p:childTnLst>
              </p:cTn>
              <p:nextCondLst>
                <p:cond evt="onClick" delay="0">
                  <p:tgtEl>
                    <p:spTgt spid="245790"/>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45790"/>
                </p:tgtEl>
              </p:cMediaNode>
            </p:audio>
            <p:seq concurrent="1" nextAc="seek">
              <p:cTn id="21" restart="whenNotActive" fill="hold" evtFilter="cancelBubble" nodeType="interactiveSeq">
                <p:stCondLst>
                  <p:cond evt="onClick" delay="0">
                    <p:tgtEl>
                      <p:spTgt spid="245791"/>
                    </p:tgtEl>
                  </p:cond>
                </p:stCondLst>
                <p:endSync evt="end" delay="0">
                  <p:rtn val="all"/>
                </p:endSync>
                <p:childTnLst>
                  <p:par>
                    <p:cTn id="22" fill="hold" nodeType="clickPar">
                      <p:stCondLst>
                        <p:cond delay="0"/>
                      </p:stCondLst>
                      <p:childTnLst>
                        <p:par>
                          <p:cTn id="23" fill="hold" nodeType="withGroup">
                            <p:stCondLst>
                              <p:cond delay="0"/>
                            </p:stCondLst>
                            <p:childTnLst>
                              <p:par>
                                <p:cTn id="24" presetID="1" presetClass="mediacall" presetSubtype="0" fill="hold" nodeType="clickEffect">
                                  <p:stCondLst>
                                    <p:cond delay="0"/>
                                  </p:stCondLst>
                                  <p:childTnLst>
                                    <p:cmd type="call" cmd="playFrom(0.0)">
                                      <p:cBhvr>
                                        <p:cTn id="25" dur="6081" fill="hold"/>
                                        <p:tgtEl>
                                          <p:spTgt spid="245791"/>
                                        </p:tgtEl>
                                      </p:cBhvr>
                                    </p:cmd>
                                  </p:childTnLst>
                                </p:cTn>
                              </p:par>
                            </p:childTnLst>
                          </p:cTn>
                        </p:par>
                      </p:childTnLst>
                    </p:cTn>
                  </p:par>
                </p:childTnLst>
              </p:cTn>
              <p:nextCondLst>
                <p:cond evt="onClick" delay="0">
                  <p:tgtEl>
                    <p:spTgt spid="245791"/>
                  </p:tgtEl>
                </p:cond>
              </p:nextCondLst>
            </p:seq>
            <p:audio>
              <p:cMediaNode>
                <p:cTn id="26" fill="hold" display="0">
                  <p:stCondLst>
                    <p:cond delay="indefinite"/>
                  </p:stCondLst>
                  <p:endCondLst>
                    <p:cond evt="onNext" delay="0">
                      <p:tgtEl>
                        <p:sldTgt/>
                      </p:tgtEl>
                    </p:cond>
                    <p:cond evt="onPrev" delay="0">
                      <p:tgtEl>
                        <p:sldTgt/>
                      </p:tgtEl>
                    </p:cond>
                    <p:cond evt="onStopAudio" delay="0">
                      <p:tgtEl>
                        <p:sldTgt/>
                      </p:tgtEl>
                    </p:cond>
                  </p:endCondLst>
                </p:cTn>
                <p:tgtEl>
                  <p:spTgt spid="245791"/>
                </p:tgtEl>
              </p:cMediaNode>
            </p:audio>
            <p:seq concurrent="1" nextAc="seek">
              <p:cTn id="27" restart="whenNotActive" fill="hold" evtFilter="cancelBubble" nodeType="interactiveSeq">
                <p:stCondLst>
                  <p:cond evt="onClick" delay="0">
                    <p:tgtEl>
                      <p:spTgt spid="2"/>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003" fill="hold"/>
                                        <p:tgtEl>
                                          <p:spTgt spid="2"/>
                                        </p:tgtEl>
                                      </p:cBhvr>
                                    </p:cmd>
                                  </p:childTnLst>
                                </p:cTn>
                              </p:par>
                            </p:childTnLst>
                          </p:cTn>
                        </p:par>
                      </p:childTnLst>
                    </p:cTn>
                  </p:par>
                </p:childTnLst>
              </p:cTn>
              <p:nextCondLst>
                <p:cond evt="onClick" delay="0">
                  <p:tgtEl>
                    <p:spTgt spid="2"/>
                  </p:tgtEl>
                </p:cond>
              </p:nextCondLst>
            </p:seq>
            <p:audio>
              <p:cMediaNode vol="80000">
                <p:cTn id="32"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type="title"/>
          </p:nvPr>
        </p:nvSpPr>
        <p:spPr>
          <a:xfrm>
            <a:off x="609600" y="990600"/>
            <a:ext cx="5514975" cy="403225"/>
          </a:xfrm>
          <a:noFill/>
          <a:ln/>
        </p:spPr>
        <p:txBody>
          <a:bodyPr>
            <a:spAutoFit/>
          </a:bodyPr>
          <a:lstStyle/>
          <a:p>
            <a:pPr>
              <a:buFont typeface="Arial" charset="0"/>
              <a:buNone/>
            </a:pPr>
            <a:r>
              <a:rPr lang="de-DE" sz="2400">
                <a:latin typeface="Helvetica" charset="0"/>
              </a:rPr>
              <a:t>Synchrone Granularsynthese</a:t>
            </a:r>
            <a:endParaRPr lang="de-DE" sz="2400">
              <a:solidFill>
                <a:srgbClr val="676767"/>
              </a:solidFill>
              <a:latin typeface="Helvetica" charset="0"/>
            </a:endParaRPr>
          </a:p>
        </p:txBody>
      </p:sp>
      <p:sp>
        <p:nvSpPr>
          <p:cNvPr id="247819" name="Text Box 11"/>
          <p:cNvSpPr txBox="1">
            <a:spLocks noChangeArrowheads="1"/>
          </p:cNvSpPr>
          <p:nvPr/>
        </p:nvSpPr>
        <p:spPr bwMode="auto">
          <a:xfrm>
            <a:off x="609600" y="1676400"/>
            <a:ext cx="7315200" cy="3968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Abstände der Grains in Input- und Output-File sind äquidistant.</a:t>
            </a:r>
            <a:endParaRPr lang="de-DE">
              <a:solidFill>
                <a:srgbClr val="676767"/>
              </a:solidFill>
              <a:latin typeface="Verdana" charset="0"/>
            </a:endParaRPr>
          </a:p>
        </p:txBody>
      </p:sp>
      <p:pic>
        <p:nvPicPr>
          <p:cNvPr id="247823" name="Picture 15" descr="10times-gran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667000"/>
            <a:ext cx="7086600" cy="2390775"/>
          </a:xfrm>
          <a:prstGeom prst="rect">
            <a:avLst/>
          </a:prstGeom>
          <a:noFill/>
          <a:extLst>
            <a:ext uri="{909E8E84-426E-40dd-AFC4-6F175D3DCCD1}">
              <a14:hiddenFill xmlns="" xmlns:a14="http://schemas.microsoft.com/office/drawing/2010/main">
                <a:solidFill>
                  <a:srgbClr val="FFFFFF"/>
                </a:solidFill>
              </a14:hiddenFill>
            </a:ext>
          </a:extLst>
        </p:spPr>
      </p:pic>
      <p:sp>
        <p:nvSpPr>
          <p:cNvPr id="247824" name="Text Box 16"/>
          <p:cNvSpPr txBox="1">
            <a:spLocks noChangeArrowheads="1"/>
          </p:cNvSpPr>
          <p:nvPr/>
        </p:nvSpPr>
        <p:spPr bwMode="auto">
          <a:xfrm>
            <a:off x="685800" y="5181600"/>
            <a:ext cx="7696200" cy="3968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Loops mit nur einem Grain an verschiedenen Stellen im Input-File.</a:t>
            </a:r>
            <a:endParaRPr lang="de-DE">
              <a:solidFill>
                <a:srgbClr val="676767"/>
              </a:solidFill>
              <a:latin typeface="Verdana" charset="0"/>
            </a:endParaRPr>
          </a:p>
        </p:txBody>
      </p:sp>
      <p:pic>
        <p:nvPicPr>
          <p:cNvPr id="247825" name="04sample-exp8.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8">
            <a:grayscl/>
            <a:extLst>
              <a:ext uri="{28A0092B-C50C-407E-A947-70E740481C1C}">
                <a14:useLocalDpi xmlns:a14="http://schemas.microsoft.com/office/drawing/2010/main" val="0"/>
              </a:ext>
            </a:extLst>
          </a:blip>
          <a:srcRect/>
          <a:stretch>
            <a:fillRect/>
          </a:stretch>
        </p:blipFill>
        <p:spPr bwMode="auto">
          <a:xfrm>
            <a:off x="48768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47826" name="05sample-10grains.aiff">
            <a:hlinkClick r:id="" action="ppaction://media"/>
          </p:cNvPr>
          <p:cNvPicPr>
            <a:picLocks noChangeAspect="1" noChangeArrowheads="1"/>
          </p:cNvPicPr>
          <p:nvPr>
            <a:audioFile r:link="rId4"/>
            <p:extLst>
              <p:ext uri="{DAA4B4D4-6D71-4841-9C94-3DE7FCFB9230}">
                <p14:media xmlns:p14="http://schemas.microsoft.com/office/powerpoint/2010/main" r:link="rId3"/>
              </p:ext>
            </p:extLst>
          </p:nvPr>
        </p:nvPicPr>
        <p:blipFill>
          <a:blip r:embed="rId8">
            <a:grayscl/>
            <a:extLst>
              <a:ext uri="{28A0092B-C50C-407E-A947-70E740481C1C}">
                <a14:useLocalDpi xmlns:a14="http://schemas.microsoft.com/office/drawing/2010/main" val="0"/>
              </a:ext>
            </a:extLst>
          </a:blip>
          <a:srcRect/>
          <a:stretch>
            <a:fillRect/>
          </a:stretch>
        </p:blipFill>
        <p:spPr bwMode="auto">
          <a:xfrm>
            <a:off x="52578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4187" fill="hold"/>
                                        <p:tgtEl>
                                          <p:spTgt spid="247825"/>
                                        </p:tgtEl>
                                      </p:cBhvr>
                                    </p:cmd>
                                  </p:childTnLst>
                                  <p:subTnLst>
                                    <p:set>
                                      <p:cBhvr override="childStyle">
                                        <p:cTn dur="1" fill="hold" display="0" masterRel="sameClick" afterEffect="1">
                                          <p:stCondLst>
                                            <p:cond evt="end" delay="0">
                                              <p:tn val="5"/>
                                            </p:cond>
                                          </p:stCondLst>
                                        </p:cTn>
                                        <p:tgtEl>
                                          <p:spTgt spid="24782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6089" fill="hold"/>
                                        <p:tgtEl>
                                          <p:spTgt spid="247826"/>
                                        </p:tgtEl>
                                      </p:cBhvr>
                                    </p:cmd>
                                  </p:childTnLst>
                                  <p:subTnLst>
                                    <p:set>
                                      <p:cBhvr override="childStyle">
                                        <p:cTn dur="1" fill="hold" display="0" masterRel="sameClick" afterEffect="1">
                                          <p:stCondLst>
                                            <p:cond evt="end" delay="0">
                                              <p:tn val="9"/>
                                            </p:cond>
                                          </p:stCondLst>
                                        </p:cTn>
                                        <p:tgtEl>
                                          <p:spTgt spid="24782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78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7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47825"/>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1" presetClass="mediacall" presetSubtype="0" fill="hold" nodeType="clickEffect">
                                  <p:stCondLst>
                                    <p:cond delay="0"/>
                                  </p:stCondLst>
                                  <p:childTnLst>
                                    <p:cmd type="call" cmd="playFrom(0.0)">
                                      <p:cBhvr>
                                        <p:cTn id="21" dur="24187" fill="hold"/>
                                        <p:tgtEl>
                                          <p:spTgt spid="247825"/>
                                        </p:tgtEl>
                                      </p:cBhvr>
                                    </p:cmd>
                                  </p:childTnLst>
                                </p:cTn>
                              </p:par>
                            </p:childTnLst>
                          </p:cTn>
                        </p:par>
                      </p:childTnLst>
                    </p:cTn>
                  </p:par>
                </p:childTnLst>
              </p:cTn>
              <p:nextCondLst>
                <p:cond evt="onClick" delay="0">
                  <p:tgtEl>
                    <p:spTgt spid="247825"/>
                  </p:tgtEl>
                </p:cond>
              </p:nextCondLst>
            </p:seq>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247825"/>
                </p:tgtEl>
              </p:cMediaNode>
            </p:audio>
            <p:seq concurrent="1" nextAc="seek">
              <p:cTn id="23" restart="whenNotActive" fill="hold" evtFilter="cancelBubble" nodeType="interactiveSeq">
                <p:stCondLst>
                  <p:cond evt="onClick" delay="0">
                    <p:tgtEl>
                      <p:spTgt spid="247826"/>
                    </p:tgtEl>
                  </p:cond>
                </p:stCondLst>
                <p:endSync evt="end" delay="0">
                  <p:rtn val="all"/>
                </p:endSync>
                <p:childTnLst>
                  <p:par>
                    <p:cTn id="24" fill="hold" nodeType="clickPar">
                      <p:stCondLst>
                        <p:cond delay="0"/>
                      </p:stCondLst>
                      <p:childTnLst>
                        <p:par>
                          <p:cTn id="25" fill="hold" nodeType="withGroup">
                            <p:stCondLst>
                              <p:cond delay="0"/>
                            </p:stCondLst>
                            <p:childTnLst>
                              <p:par>
                                <p:cTn id="26" presetID="1" presetClass="mediacall" presetSubtype="0" fill="hold" nodeType="clickEffect">
                                  <p:stCondLst>
                                    <p:cond delay="0"/>
                                  </p:stCondLst>
                                  <p:childTnLst>
                                    <p:cmd type="call" cmd="playFrom(0.0)">
                                      <p:cBhvr>
                                        <p:cTn id="27" dur="6089" fill="hold"/>
                                        <p:tgtEl>
                                          <p:spTgt spid="247826"/>
                                        </p:tgtEl>
                                      </p:cBhvr>
                                    </p:cmd>
                                  </p:childTnLst>
                                </p:cTn>
                              </p:par>
                            </p:childTnLst>
                          </p:cTn>
                        </p:par>
                      </p:childTnLst>
                    </p:cTn>
                  </p:par>
                </p:childTnLst>
              </p:cTn>
              <p:nextCondLst>
                <p:cond evt="onClick" delay="0">
                  <p:tgtEl>
                    <p:spTgt spid="247826"/>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247826"/>
                </p:tgtEl>
              </p:cMediaNode>
            </p:audio>
          </p:childTnLst>
        </p:cTn>
      </p:par>
    </p:tnLst>
    <p:bldLst>
      <p:bldP spid="2478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09600" y="990600"/>
            <a:ext cx="4284663" cy="403225"/>
          </a:xfrm>
          <a:noFill/>
          <a:ln/>
        </p:spPr>
        <p:txBody>
          <a:bodyPr wrap="none">
            <a:spAutoFit/>
          </a:bodyPr>
          <a:lstStyle/>
          <a:p>
            <a:pPr>
              <a:buFont typeface="Arial" charset="0"/>
              <a:buNone/>
            </a:pPr>
            <a:r>
              <a:rPr lang="de-DE" sz="2400">
                <a:latin typeface="Helvetica" charset="0"/>
              </a:rPr>
              <a:t>Asynchrone Granularsynthese</a:t>
            </a:r>
            <a:endParaRPr lang="de-DE" sz="2400">
              <a:solidFill>
                <a:srgbClr val="676767"/>
              </a:solidFill>
              <a:latin typeface="Helvetica" charset="0"/>
            </a:endParaRPr>
          </a:p>
        </p:txBody>
      </p:sp>
      <p:sp>
        <p:nvSpPr>
          <p:cNvPr id="249866" name="Text Box 10"/>
          <p:cNvSpPr txBox="1">
            <a:spLocks noChangeArrowheads="1"/>
          </p:cNvSpPr>
          <p:nvPr/>
        </p:nvSpPr>
        <p:spPr bwMode="auto">
          <a:xfrm>
            <a:off x="685800" y="1812925"/>
            <a:ext cx="7315200" cy="3968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Abstände der Grains im Output-File sind variabel.</a:t>
            </a:r>
            <a:endParaRPr lang="de-DE">
              <a:solidFill>
                <a:srgbClr val="676767"/>
              </a:solidFill>
              <a:latin typeface="Verdana" charset="0"/>
            </a:endParaRPr>
          </a:p>
        </p:txBody>
      </p:sp>
      <p:pic>
        <p:nvPicPr>
          <p:cNvPr id="249874" name="Picture 18" descr="10times-granular-inter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113" y="2667000"/>
            <a:ext cx="7913687" cy="2398713"/>
          </a:xfrm>
          <a:prstGeom prst="rect">
            <a:avLst/>
          </a:prstGeom>
          <a:noFill/>
          <a:extLst>
            <a:ext uri="{909E8E84-426E-40dd-AFC4-6F175D3DCCD1}">
              <a14:hiddenFill xmlns="" xmlns:a14="http://schemas.microsoft.com/office/drawing/2010/main">
                <a:solidFill>
                  <a:srgbClr val="FFFFFF"/>
                </a:solidFill>
              </a14:hiddenFill>
            </a:ext>
          </a:extLst>
        </p:spPr>
      </p:pic>
      <p:pic>
        <p:nvPicPr>
          <p:cNvPr id="249877" name="06sample-10grains-interp.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6">
            <a:grayscl/>
            <a:extLst>
              <a:ext uri="{28A0092B-C50C-407E-A947-70E740481C1C}">
                <a14:useLocalDpi xmlns:a14="http://schemas.microsoft.com/office/drawing/2010/main" val="0"/>
              </a:ext>
            </a:extLst>
          </a:blip>
          <a:srcRect/>
          <a:stretch>
            <a:fillRect/>
          </a:stretch>
        </p:blipFill>
        <p:spPr bwMode="auto">
          <a:xfrm>
            <a:off x="51054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6477" fill="hold"/>
                                        <p:tgtEl>
                                          <p:spTgt spid="249877"/>
                                        </p:tgtEl>
                                      </p:cBhvr>
                                    </p:cmd>
                                  </p:childTnLst>
                                  <p:subTnLst>
                                    <p:set>
                                      <p:cBhvr override="childStyle">
                                        <p:cTn dur="1" fill="hold" display="0" masterRel="sameClick" afterEffect="1">
                                          <p:stCondLst>
                                            <p:cond evt="end" delay="0">
                                              <p:tn val="5"/>
                                            </p:cond>
                                          </p:stCondLst>
                                        </p:cTn>
                                        <p:tgtEl>
                                          <p:spTgt spid="24987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98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49877"/>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mediacall" presetSubtype="0" fill="hold" nodeType="clickEffect">
                                  <p:stCondLst>
                                    <p:cond delay="0"/>
                                  </p:stCondLst>
                                  <p:childTnLst>
                                    <p:cmd type="call" cmd="playFrom(0.0)">
                                      <p:cBhvr>
                                        <p:cTn id="17" dur="16477" fill="hold"/>
                                        <p:tgtEl>
                                          <p:spTgt spid="249877"/>
                                        </p:tgtEl>
                                      </p:cBhvr>
                                    </p:cmd>
                                  </p:childTnLst>
                                </p:cTn>
                              </p:par>
                            </p:childTnLst>
                          </p:cTn>
                        </p:par>
                      </p:childTnLst>
                    </p:cTn>
                  </p:par>
                </p:childTnLst>
              </p:cTn>
              <p:nextCondLst>
                <p:cond evt="onClick" delay="0">
                  <p:tgtEl>
                    <p:spTgt spid="249877"/>
                  </p:tgtEl>
                </p:cond>
              </p:nextCondLst>
            </p:seq>
            <p:audio>
              <p:cMediaNode>
                <p:cTn id="18" fill="hold" display="0">
                  <p:stCondLst>
                    <p:cond delay="indefinite"/>
                  </p:stCondLst>
                  <p:endCondLst>
                    <p:cond evt="onNext" delay="0">
                      <p:tgtEl>
                        <p:sldTgt/>
                      </p:tgtEl>
                    </p:cond>
                    <p:cond evt="onPrev" delay="0">
                      <p:tgtEl>
                        <p:sldTgt/>
                      </p:tgtEl>
                    </p:cond>
                    <p:cond evt="onStopAudio" delay="0">
                      <p:tgtEl>
                        <p:sldTgt/>
                      </p:tgtEl>
                    </p:cond>
                  </p:endCondLst>
                </p:cTn>
                <p:tgtEl>
                  <p:spTgt spid="249877"/>
                </p:tgtEl>
              </p:cMediaNode>
            </p:audio>
          </p:childTnLst>
        </p:cTn>
      </p:par>
    </p:tnLst>
    <p:bldLst>
      <p:bldP spid="2498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9" name="Picture 15" descr="srt-inter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2438400"/>
            <a:ext cx="8767763" cy="4241800"/>
          </a:xfrm>
          <a:prstGeom prst="rect">
            <a:avLst/>
          </a:prstGeom>
          <a:noFill/>
          <a:extLst>
            <a:ext uri="{909E8E84-426E-40dd-AFC4-6F175D3DCCD1}">
              <a14:hiddenFill xmlns="" xmlns:a14="http://schemas.microsoft.com/office/drawing/2010/main">
                <a:solidFill>
                  <a:srgbClr val="FFFFFF"/>
                </a:solidFill>
              </a14:hiddenFill>
            </a:ext>
          </a:extLst>
        </p:spPr>
      </p:pic>
      <p:sp>
        <p:nvSpPr>
          <p:cNvPr id="257026" name="Rectangle 2"/>
          <p:cNvSpPr>
            <a:spLocks noGrp="1" noChangeArrowheads="1"/>
          </p:cNvSpPr>
          <p:nvPr>
            <p:ph type="title"/>
          </p:nvPr>
        </p:nvSpPr>
        <p:spPr>
          <a:xfrm>
            <a:off x="609600" y="990600"/>
            <a:ext cx="4284663" cy="403225"/>
          </a:xfrm>
          <a:noFill/>
          <a:ln/>
        </p:spPr>
        <p:txBody>
          <a:bodyPr wrap="none">
            <a:spAutoFit/>
          </a:bodyPr>
          <a:lstStyle/>
          <a:p>
            <a:pPr>
              <a:buFont typeface="Arial" charset="0"/>
              <a:buNone/>
            </a:pPr>
            <a:r>
              <a:rPr lang="de-DE" sz="2400">
                <a:latin typeface="Helvetica" charset="0"/>
              </a:rPr>
              <a:t>Asynchrone Granularsynthese</a:t>
            </a:r>
            <a:endParaRPr lang="de-DE" sz="2400">
              <a:solidFill>
                <a:srgbClr val="676767"/>
              </a:solidFill>
              <a:latin typeface="Helvetica" charset="0"/>
            </a:endParaRPr>
          </a:p>
        </p:txBody>
      </p:sp>
      <p:sp>
        <p:nvSpPr>
          <p:cNvPr id="257031" name="Text Box 7"/>
          <p:cNvSpPr txBox="1">
            <a:spLocks noChangeArrowheads="1"/>
          </p:cNvSpPr>
          <p:nvPr/>
        </p:nvSpPr>
        <p:spPr bwMode="auto">
          <a:xfrm>
            <a:off x="609600" y="1676400"/>
            <a:ext cx="7315200" cy="3968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Abstände der Grains im Output-File abhängig von der Tonhöhe</a:t>
            </a:r>
            <a:endParaRPr lang="de-DE">
              <a:solidFill>
                <a:srgbClr val="676767"/>
              </a:solidFill>
              <a:latin typeface="Verdana" charset="0"/>
            </a:endParaRPr>
          </a:p>
        </p:txBody>
      </p:sp>
      <p:pic>
        <p:nvPicPr>
          <p:cNvPr id="257038" name="Picture 14" descr="srt-rand-inter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3243263"/>
            <a:ext cx="8648700" cy="2762250"/>
          </a:xfrm>
          <a:prstGeom prst="rect">
            <a:avLst/>
          </a:prstGeom>
          <a:noFill/>
          <a:extLst>
            <a:ext uri="{909E8E84-426E-40dd-AFC4-6F175D3DCCD1}">
              <a14:hiddenFill xmlns="" xmlns:a14="http://schemas.microsoft.com/office/drawing/2010/main">
                <a:solidFill>
                  <a:srgbClr val="FFFFFF"/>
                </a:solidFill>
              </a14:hiddenFill>
            </a:ext>
          </a:extLst>
        </p:spPr>
      </p:pic>
      <p:pic>
        <p:nvPicPr>
          <p:cNvPr id="257040" name="08sample-srtup.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11">
            <a:grayscl/>
            <a:extLst>
              <a:ext uri="{28A0092B-C50C-407E-A947-70E740481C1C}">
                <a14:useLocalDpi xmlns:a14="http://schemas.microsoft.com/office/drawing/2010/main" val="0"/>
              </a:ext>
            </a:extLst>
          </a:blip>
          <a:srcRect/>
          <a:stretch>
            <a:fillRect/>
          </a:stretch>
        </p:blipFill>
        <p:spPr bwMode="auto">
          <a:xfrm>
            <a:off x="50292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57041" name="09sample-srt-prop.aiff">
            <a:hlinkClick r:id="" action="ppaction://media"/>
          </p:cNvPr>
          <p:cNvPicPr>
            <a:picLocks noChangeAspect="1" noChangeArrowheads="1"/>
          </p:cNvPicPr>
          <p:nvPr>
            <a:audioFile r:link="rId4"/>
            <p:extLst>
              <p:ext uri="{DAA4B4D4-6D71-4841-9C94-3DE7FCFB9230}">
                <p14:media xmlns:p14="http://schemas.microsoft.com/office/powerpoint/2010/main" r:link="rId3"/>
              </p:ext>
            </p:extLst>
          </p:nvPr>
        </p:nvPicPr>
        <p:blipFill>
          <a:blip r:embed="rId11">
            <a:grayscl/>
            <a:extLst>
              <a:ext uri="{28A0092B-C50C-407E-A947-70E740481C1C}">
                <a14:useLocalDpi xmlns:a14="http://schemas.microsoft.com/office/drawing/2010/main" val="0"/>
              </a:ext>
            </a:extLst>
          </a:blip>
          <a:srcRect/>
          <a:stretch>
            <a:fillRect/>
          </a:stretch>
        </p:blipFill>
        <p:spPr bwMode="auto">
          <a:xfrm>
            <a:off x="54102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57042" name="10sample-rand-prop.aiff">
            <a:hlinkClick r:id="" action="ppaction://media"/>
          </p:cNvPr>
          <p:cNvPicPr>
            <a:picLocks noChangeAspect="1" noChangeArrowheads="1"/>
          </p:cNvPicPr>
          <p:nvPr>
            <a:audioFile r:link="rId6"/>
            <p:extLst>
              <p:ext uri="{DAA4B4D4-6D71-4841-9C94-3DE7FCFB9230}">
                <p14:media xmlns:p14="http://schemas.microsoft.com/office/powerpoint/2010/main" r:link="rId5"/>
              </p:ext>
            </p:extLst>
          </p:nvPr>
        </p:nvPicPr>
        <p:blipFill>
          <a:blip r:embed="rId11">
            <a:grayscl/>
            <a:extLst>
              <a:ext uri="{28A0092B-C50C-407E-A947-70E740481C1C}">
                <a14:useLocalDpi xmlns:a14="http://schemas.microsoft.com/office/drawing/2010/main" val="0"/>
              </a:ext>
            </a:extLst>
          </a:blip>
          <a:srcRect/>
          <a:stretch>
            <a:fillRect/>
          </a:stretch>
        </p:blipFill>
        <p:spPr bwMode="auto">
          <a:xfrm>
            <a:off x="57912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966" fill="hold"/>
                                        <p:tgtEl>
                                          <p:spTgt spid="257040"/>
                                        </p:tgtEl>
                                      </p:cBhvr>
                                    </p:cmd>
                                  </p:childTnLst>
                                  <p:subTnLst>
                                    <p:set>
                                      <p:cBhvr override="childStyle">
                                        <p:cTn dur="1" fill="hold" display="0" masterRel="sameClick" afterEffect="1">
                                          <p:stCondLst>
                                            <p:cond evt="end" delay="0">
                                              <p:tn val="5"/>
                                            </p:cond>
                                          </p:stCondLst>
                                        </p:cTn>
                                        <p:tgtEl>
                                          <p:spTgt spid="25704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6580" fill="hold"/>
                                        <p:tgtEl>
                                          <p:spTgt spid="257041"/>
                                        </p:tgtEl>
                                      </p:cBhvr>
                                    </p:cmd>
                                  </p:childTnLst>
                                  <p:subTnLst>
                                    <p:set>
                                      <p:cBhvr override="childStyle">
                                        <p:cTn dur="1" fill="hold" display="0" masterRel="sameClick" afterEffect="1">
                                          <p:stCondLst>
                                            <p:cond evt="end" delay="0">
                                              <p:tn val="9"/>
                                            </p:cond>
                                          </p:stCondLst>
                                        </p:cTn>
                                        <p:tgtEl>
                                          <p:spTgt spid="257041"/>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mediacall" presetSubtype="0" fill="hold" nodeType="clickEffect">
                                  <p:stCondLst>
                                    <p:cond delay="0"/>
                                  </p:stCondLst>
                                  <p:childTnLst>
                                    <p:cmd type="call" cmd="playFrom(0.0)">
                                      <p:cBhvr>
                                        <p:cTn id="14" dur="11063" fill="hold"/>
                                        <p:tgtEl>
                                          <p:spTgt spid="257042"/>
                                        </p:tgtEl>
                                      </p:cBhvr>
                                    </p:cmd>
                                  </p:childTnLst>
                                  <p:subTnLst>
                                    <p:set>
                                      <p:cBhvr override="childStyle">
                                        <p:cTn dur="1" fill="hold" display="0" masterRel="sameClick" afterEffect="1">
                                          <p:stCondLst>
                                            <p:cond evt="end" delay="0">
                                              <p:tn val="13"/>
                                            </p:cond>
                                          </p:stCondLst>
                                        </p:cTn>
                                        <p:tgtEl>
                                          <p:spTgt spid="257042"/>
                                        </p:tgtEl>
                                        <p:attrNameLst>
                                          <p:attrName>style.visibility</p:attrName>
                                        </p:attrNameLst>
                                      </p:cBhvr>
                                      <p:to>
                                        <p:strVal val="hidden"/>
                                      </p:to>
                                    </p:set>
                                  </p:subTnLst>
                                </p:cTn>
                              </p:par>
                              <p:par>
                                <p:cTn id="15" presetID="1" presetClass="exit" presetSubtype="0" fill="hold" nodeType="withEffect">
                                  <p:stCondLst>
                                    <p:cond delay="0"/>
                                  </p:stCondLst>
                                  <p:childTnLst>
                                    <p:set>
                                      <p:cBhvr>
                                        <p:cTn id="16" dur="1" fill="hold">
                                          <p:stCondLst>
                                            <p:cond delay="0"/>
                                          </p:stCondLst>
                                        </p:cTn>
                                        <p:tgtEl>
                                          <p:spTgt spid="25703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57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57040"/>
                    </p:tgtEl>
                  </p:cond>
                </p:stCondLst>
                <p:endSync evt="end" delay="0">
                  <p:rtn val="all"/>
                </p:endSync>
                <p:childTnLst>
                  <p:par>
                    <p:cTn id="22" fill="hold" nodeType="clickPar">
                      <p:stCondLst>
                        <p:cond delay="0"/>
                      </p:stCondLst>
                      <p:childTnLst>
                        <p:par>
                          <p:cTn id="23" fill="hold" nodeType="withGroup">
                            <p:stCondLst>
                              <p:cond delay="0"/>
                            </p:stCondLst>
                            <p:childTnLst>
                              <p:par>
                                <p:cTn id="24" presetID="1" presetClass="mediacall" presetSubtype="0" fill="hold" nodeType="clickEffect">
                                  <p:stCondLst>
                                    <p:cond delay="0"/>
                                  </p:stCondLst>
                                  <p:childTnLst>
                                    <p:cmd type="call" cmd="playFrom(0.0)">
                                      <p:cBhvr>
                                        <p:cTn id="25" dur="5966" fill="hold"/>
                                        <p:tgtEl>
                                          <p:spTgt spid="257040"/>
                                        </p:tgtEl>
                                      </p:cBhvr>
                                    </p:cmd>
                                  </p:childTnLst>
                                </p:cTn>
                              </p:par>
                            </p:childTnLst>
                          </p:cTn>
                        </p:par>
                      </p:childTnLst>
                    </p:cTn>
                  </p:par>
                </p:childTnLst>
              </p:cTn>
              <p:nextCondLst>
                <p:cond evt="onClick" delay="0">
                  <p:tgtEl>
                    <p:spTgt spid="257040"/>
                  </p:tgtEl>
                </p:cond>
              </p:nextCondLst>
            </p:seq>
            <p:audio>
              <p:cMediaNode>
                <p:cTn id="26" fill="hold" display="0">
                  <p:stCondLst>
                    <p:cond delay="indefinite"/>
                  </p:stCondLst>
                  <p:endCondLst>
                    <p:cond evt="onNext" delay="0">
                      <p:tgtEl>
                        <p:sldTgt/>
                      </p:tgtEl>
                    </p:cond>
                    <p:cond evt="onPrev" delay="0">
                      <p:tgtEl>
                        <p:sldTgt/>
                      </p:tgtEl>
                    </p:cond>
                    <p:cond evt="onStopAudio" delay="0">
                      <p:tgtEl>
                        <p:sldTgt/>
                      </p:tgtEl>
                    </p:cond>
                  </p:endCondLst>
                </p:cTn>
                <p:tgtEl>
                  <p:spTgt spid="257040"/>
                </p:tgtEl>
              </p:cMediaNode>
            </p:audio>
            <p:seq concurrent="1" nextAc="seek">
              <p:cTn id="27" restart="whenNotActive" fill="hold" evtFilter="cancelBubble" nodeType="interactiveSeq">
                <p:stCondLst>
                  <p:cond evt="onClick" delay="0">
                    <p:tgtEl>
                      <p:spTgt spid="257041"/>
                    </p:tgtEl>
                  </p:cond>
                </p:stCondLst>
                <p:endSync evt="end" delay="0">
                  <p:rtn val="all"/>
                </p:endSync>
                <p:childTnLst>
                  <p:par>
                    <p:cTn id="28" fill="hold" nodeType="clickPar">
                      <p:stCondLst>
                        <p:cond delay="0"/>
                      </p:stCondLst>
                      <p:childTnLst>
                        <p:par>
                          <p:cTn id="29" fill="hold" nodeType="withGroup">
                            <p:stCondLst>
                              <p:cond delay="0"/>
                            </p:stCondLst>
                            <p:childTnLst>
                              <p:par>
                                <p:cTn id="30" presetID="1" presetClass="mediacall" presetSubtype="0" fill="hold" nodeType="clickEffect">
                                  <p:stCondLst>
                                    <p:cond delay="0"/>
                                  </p:stCondLst>
                                  <p:childTnLst>
                                    <p:cmd type="call" cmd="playFrom(0.0)">
                                      <p:cBhvr>
                                        <p:cTn id="31" dur="6580" fill="hold"/>
                                        <p:tgtEl>
                                          <p:spTgt spid="257041"/>
                                        </p:tgtEl>
                                      </p:cBhvr>
                                    </p:cmd>
                                  </p:childTnLst>
                                </p:cTn>
                              </p:par>
                            </p:childTnLst>
                          </p:cTn>
                        </p:par>
                      </p:childTnLst>
                    </p:cTn>
                  </p:par>
                </p:childTnLst>
              </p:cTn>
              <p:nextCondLst>
                <p:cond evt="onClick" delay="0">
                  <p:tgtEl>
                    <p:spTgt spid="257041"/>
                  </p:tgtEl>
                </p:cond>
              </p:nextCondLst>
            </p:seq>
            <p:audio>
              <p:cMediaNode>
                <p:cTn id="32" fill="hold" display="0">
                  <p:stCondLst>
                    <p:cond delay="indefinite"/>
                  </p:stCondLst>
                  <p:endCondLst>
                    <p:cond evt="onNext" delay="0">
                      <p:tgtEl>
                        <p:sldTgt/>
                      </p:tgtEl>
                    </p:cond>
                    <p:cond evt="onPrev" delay="0">
                      <p:tgtEl>
                        <p:sldTgt/>
                      </p:tgtEl>
                    </p:cond>
                    <p:cond evt="onStopAudio" delay="0">
                      <p:tgtEl>
                        <p:sldTgt/>
                      </p:tgtEl>
                    </p:cond>
                  </p:endCondLst>
                </p:cTn>
                <p:tgtEl>
                  <p:spTgt spid="257041"/>
                </p:tgtEl>
              </p:cMediaNode>
            </p:audio>
            <p:seq concurrent="1" nextAc="seek">
              <p:cTn id="33" restart="whenNotActive" fill="hold" evtFilter="cancelBubble" nodeType="interactiveSeq">
                <p:stCondLst>
                  <p:cond evt="onClick" delay="0">
                    <p:tgtEl>
                      <p:spTgt spid="257042"/>
                    </p:tgtEl>
                  </p:cond>
                </p:stCondLst>
                <p:endSync evt="end" delay="0">
                  <p:rtn val="all"/>
                </p:endSync>
                <p:childTnLst>
                  <p:par>
                    <p:cTn id="34" fill="hold" nodeType="clickPar">
                      <p:stCondLst>
                        <p:cond delay="0"/>
                      </p:stCondLst>
                      <p:childTnLst>
                        <p:par>
                          <p:cTn id="35" fill="hold" nodeType="withGroup">
                            <p:stCondLst>
                              <p:cond delay="0"/>
                            </p:stCondLst>
                            <p:childTnLst>
                              <p:par>
                                <p:cTn id="36" presetID="1" presetClass="mediacall" presetSubtype="0" fill="hold" nodeType="clickEffect">
                                  <p:stCondLst>
                                    <p:cond delay="0"/>
                                  </p:stCondLst>
                                  <p:childTnLst>
                                    <p:cmd type="call" cmd="playFrom(0.0)">
                                      <p:cBhvr>
                                        <p:cTn id="37" dur="11063" fill="hold"/>
                                        <p:tgtEl>
                                          <p:spTgt spid="257042"/>
                                        </p:tgtEl>
                                      </p:cBhvr>
                                    </p:cmd>
                                  </p:childTnLst>
                                </p:cTn>
                              </p:par>
                            </p:childTnLst>
                          </p:cTn>
                        </p:par>
                      </p:childTnLst>
                    </p:cTn>
                  </p:par>
                </p:childTnLst>
              </p:cTn>
              <p:nextCondLst>
                <p:cond evt="onClick" delay="0">
                  <p:tgtEl>
                    <p:spTgt spid="257042"/>
                  </p:tgtEl>
                </p:cond>
              </p:nextCondLst>
            </p:seq>
            <p:audio>
              <p:cMediaNode>
                <p:cTn id="38" fill="hold" display="0">
                  <p:stCondLst>
                    <p:cond delay="indefinite"/>
                  </p:stCondLst>
                  <p:endCondLst>
                    <p:cond evt="onNext" delay="0">
                      <p:tgtEl>
                        <p:sldTgt/>
                      </p:tgtEl>
                    </p:cond>
                    <p:cond evt="onPrev" delay="0">
                      <p:tgtEl>
                        <p:sldTgt/>
                      </p:tgtEl>
                    </p:cond>
                    <p:cond evt="onStopAudio" delay="0">
                      <p:tgtEl>
                        <p:sldTgt/>
                      </p:tgtEl>
                    </p:cond>
                  </p:endCondLst>
                </p:cTn>
                <p:tgtEl>
                  <p:spTgt spid="25704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09600" y="990600"/>
            <a:ext cx="4284663" cy="403225"/>
          </a:xfrm>
          <a:noFill/>
          <a:ln/>
        </p:spPr>
        <p:txBody>
          <a:bodyPr wrap="none">
            <a:spAutoFit/>
          </a:bodyPr>
          <a:lstStyle/>
          <a:p>
            <a:pPr>
              <a:buFont typeface="Arial" charset="0"/>
              <a:buNone/>
            </a:pPr>
            <a:r>
              <a:rPr lang="de-DE" sz="2400">
                <a:latin typeface="Helvetica" charset="0"/>
              </a:rPr>
              <a:t>Asynchrone Granularsynthese</a:t>
            </a:r>
            <a:endParaRPr lang="de-DE" sz="2400">
              <a:solidFill>
                <a:srgbClr val="676767"/>
              </a:solidFill>
              <a:latin typeface="Helvetica" charset="0"/>
            </a:endParaRPr>
          </a:p>
        </p:txBody>
      </p:sp>
      <p:sp>
        <p:nvSpPr>
          <p:cNvPr id="252942" name="Text Box 14"/>
          <p:cNvSpPr txBox="1">
            <a:spLocks noChangeArrowheads="1"/>
          </p:cNvSpPr>
          <p:nvPr/>
        </p:nvSpPr>
        <p:spPr bwMode="auto">
          <a:xfrm>
            <a:off x="609600" y="1676400"/>
            <a:ext cx="7315200" cy="3968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Abstände der Grains im Input-File sind variabel.</a:t>
            </a:r>
            <a:endParaRPr lang="de-DE">
              <a:solidFill>
                <a:srgbClr val="676767"/>
              </a:solidFill>
              <a:latin typeface="Verdana" charset="0"/>
            </a:endParaRPr>
          </a:p>
        </p:txBody>
      </p:sp>
      <p:pic>
        <p:nvPicPr>
          <p:cNvPr id="252952" name="Picture 24" descr="input-ra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514600"/>
            <a:ext cx="6324600" cy="3436938"/>
          </a:xfrm>
          <a:prstGeom prst="rect">
            <a:avLst/>
          </a:prstGeom>
          <a:noFill/>
          <a:extLst>
            <a:ext uri="{909E8E84-426E-40dd-AFC4-6F175D3DCCD1}">
              <a14:hiddenFill xmlns="" xmlns:a14="http://schemas.microsoft.com/office/drawing/2010/main">
                <a:solidFill>
                  <a:srgbClr val="FFFFFF"/>
                </a:solidFill>
              </a14:hiddenFill>
            </a:ext>
          </a:extLst>
        </p:spPr>
      </p:pic>
      <p:pic>
        <p:nvPicPr>
          <p:cNvPr id="252953" name="Picture 25" descr="input-rand-wal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514600"/>
            <a:ext cx="6324600" cy="4603750"/>
          </a:xfrm>
          <a:prstGeom prst="rect">
            <a:avLst/>
          </a:prstGeom>
          <a:noFill/>
          <a:extLst>
            <a:ext uri="{909E8E84-426E-40dd-AFC4-6F175D3DCCD1}">
              <a14:hiddenFill xmlns="" xmlns:a14="http://schemas.microsoft.com/office/drawing/2010/main">
                <a:solidFill>
                  <a:srgbClr val="FFFFFF"/>
                </a:solidFill>
              </a14:hiddenFill>
            </a:ext>
          </a:extLst>
        </p:spPr>
      </p:pic>
      <p:pic>
        <p:nvPicPr>
          <p:cNvPr id="252954" name="11sample-random-shutter.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9">
            <a:grayscl/>
            <a:extLst>
              <a:ext uri="{28A0092B-C50C-407E-A947-70E740481C1C}">
                <a14:useLocalDpi xmlns:a14="http://schemas.microsoft.com/office/drawing/2010/main" val="0"/>
              </a:ext>
            </a:extLst>
          </a:blip>
          <a:srcRect/>
          <a:stretch>
            <a:fillRect/>
          </a:stretch>
        </p:blipFill>
        <p:spPr bwMode="auto">
          <a:xfrm>
            <a:off x="5029200" y="1092200"/>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52955" name="12sample-moving-still.aiff">
            <a:hlinkClick r:id="" action="ppaction://media"/>
          </p:cNvPr>
          <p:cNvPicPr>
            <a:picLocks noChangeAspect="1" noChangeArrowheads="1"/>
          </p:cNvPicPr>
          <p:nvPr>
            <a:audioFile r:link="rId4"/>
            <p:extLst>
              <p:ext uri="{DAA4B4D4-6D71-4841-9C94-3DE7FCFB9230}">
                <p14:media xmlns:p14="http://schemas.microsoft.com/office/powerpoint/2010/main" r:link="rId3"/>
              </p:ext>
            </p:extLst>
          </p:nvPr>
        </p:nvPicPr>
        <p:blipFill>
          <a:blip r:embed="rId9">
            <a:grayscl/>
            <a:extLst>
              <a:ext uri="{28A0092B-C50C-407E-A947-70E740481C1C}">
                <a14:useLocalDpi xmlns:a14="http://schemas.microsoft.com/office/drawing/2010/main" val="0"/>
              </a:ext>
            </a:extLst>
          </a:blip>
          <a:srcRect/>
          <a:stretch>
            <a:fillRect/>
          </a:stretch>
        </p:blipFill>
        <p:spPr bwMode="auto">
          <a:xfrm>
            <a:off x="5334000" y="1092200"/>
            <a:ext cx="244475" cy="2444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4126" fill="hold"/>
                                        <p:tgtEl>
                                          <p:spTgt spid="252954"/>
                                        </p:tgtEl>
                                      </p:cBhvr>
                                    </p:cmd>
                                  </p:childTnLst>
                                  <p:subTnLst>
                                    <p:set>
                                      <p:cBhvr override="childStyle">
                                        <p:cTn dur="1" fill="hold" display="0" masterRel="sameClick" afterEffect="1">
                                          <p:stCondLst>
                                            <p:cond evt="end" delay="0">
                                              <p:tn val="5"/>
                                            </p:cond>
                                          </p:stCondLst>
                                        </p:cTn>
                                        <p:tgtEl>
                                          <p:spTgt spid="25295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mediacall" presetSubtype="0" fill="hold" nodeType="clickEffect">
                                  <p:stCondLst>
                                    <p:cond delay="0"/>
                                  </p:stCondLst>
                                  <p:childTnLst>
                                    <p:cmd type="call" cmd="playFrom(0.0)">
                                      <p:cBhvr>
                                        <p:cTn id="10" dur="19403" fill="hold"/>
                                        <p:tgtEl>
                                          <p:spTgt spid="252955"/>
                                        </p:tgtEl>
                                      </p:cBhvr>
                                    </p:cmd>
                                  </p:childTnLst>
                                  <p:subTnLst>
                                    <p:set>
                                      <p:cBhvr override="childStyle">
                                        <p:cTn dur="1" fill="hold" display="0" masterRel="sameClick" afterEffect="1">
                                          <p:stCondLst>
                                            <p:cond evt="end" delay="0">
                                              <p:tn val="9"/>
                                            </p:cond>
                                          </p:stCondLst>
                                        </p:cTn>
                                        <p:tgtEl>
                                          <p:spTgt spid="252955"/>
                                        </p:tgtEl>
                                        <p:attrNameLst>
                                          <p:attrName>style.visibility</p:attrName>
                                        </p:attrNameLst>
                                      </p:cBhvr>
                                      <p:to>
                                        <p:strVal val="hidden"/>
                                      </p:to>
                                    </p:set>
                                  </p:subTnLst>
                                </p:cTn>
                              </p:par>
                              <p:par>
                                <p:cTn id="11" presetID="1" presetClass="exit" presetSubtype="0" fill="hold" nodeType="withEffect">
                                  <p:stCondLst>
                                    <p:cond delay="0"/>
                                  </p:stCondLst>
                                  <p:childTnLst>
                                    <p:set>
                                      <p:cBhvr>
                                        <p:cTn id="12" dur="1" fill="hold">
                                          <p:stCondLst>
                                            <p:cond delay="0"/>
                                          </p:stCondLst>
                                        </p:cTn>
                                        <p:tgtEl>
                                          <p:spTgt spid="25295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2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52954"/>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1" presetClass="mediacall" presetSubtype="0" fill="hold" nodeType="clickEffect">
                                  <p:stCondLst>
                                    <p:cond delay="0"/>
                                  </p:stCondLst>
                                  <p:childTnLst>
                                    <p:cmd type="call" cmd="playFrom(0.0)">
                                      <p:cBhvr>
                                        <p:cTn id="21" dur="4126" fill="hold"/>
                                        <p:tgtEl>
                                          <p:spTgt spid="252954"/>
                                        </p:tgtEl>
                                      </p:cBhvr>
                                    </p:cmd>
                                  </p:childTnLst>
                                </p:cTn>
                              </p:par>
                            </p:childTnLst>
                          </p:cTn>
                        </p:par>
                      </p:childTnLst>
                    </p:cTn>
                  </p:par>
                </p:childTnLst>
              </p:cTn>
              <p:nextCondLst>
                <p:cond evt="onClick" delay="0">
                  <p:tgtEl>
                    <p:spTgt spid="252954"/>
                  </p:tgtEl>
                </p:cond>
              </p:nextCondLst>
            </p:seq>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252954"/>
                </p:tgtEl>
              </p:cMediaNode>
            </p:audio>
            <p:seq concurrent="1" nextAc="seek">
              <p:cTn id="23" restart="whenNotActive" fill="hold" evtFilter="cancelBubble" nodeType="interactiveSeq">
                <p:stCondLst>
                  <p:cond evt="onClick" delay="0">
                    <p:tgtEl>
                      <p:spTgt spid="252955"/>
                    </p:tgtEl>
                  </p:cond>
                </p:stCondLst>
                <p:endSync evt="end" delay="0">
                  <p:rtn val="all"/>
                </p:endSync>
                <p:childTnLst>
                  <p:par>
                    <p:cTn id="24" fill="hold" nodeType="clickPar">
                      <p:stCondLst>
                        <p:cond delay="0"/>
                      </p:stCondLst>
                      <p:childTnLst>
                        <p:par>
                          <p:cTn id="25" fill="hold" nodeType="withGroup">
                            <p:stCondLst>
                              <p:cond delay="0"/>
                            </p:stCondLst>
                            <p:childTnLst>
                              <p:par>
                                <p:cTn id="26" presetID="1" presetClass="mediacall" presetSubtype="0" fill="hold" nodeType="clickEffect">
                                  <p:stCondLst>
                                    <p:cond delay="0"/>
                                  </p:stCondLst>
                                  <p:childTnLst>
                                    <p:cmd type="call" cmd="playFrom(0.0)">
                                      <p:cBhvr>
                                        <p:cTn id="27" dur="19403" fill="hold"/>
                                        <p:tgtEl>
                                          <p:spTgt spid="252955"/>
                                        </p:tgtEl>
                                      </p:cBhvr>
                                    </p:cmd>
                                  </p:childTnLst>
                                </p:cTn>
                              </p:par>
                            </p:childTnLst>
                          </p:cTn>
                        </p:par>
                      </p:childTnLst>
                    </p:cTn>
                  </p:par>
                </p:childTnLst>
              </p:cTn>
              <p:nextCondLst>
                <p:cond evt="onClick" delay="0">
                  <p:tgtEl>
                    <p:spTgt spid="252955"/>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25295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09600" y="990600"/>
            <a:ext cx="2613967" cy="415498"/>
          </a:xfrm>
          <a:noFill/>
          <a:ln/>
        </p:spPr>
        <p:txBody>
          <a:bodyPr wrap="none">
            <a:spAutoFit/>
          </a:bodyPr>
          <a:lstStyle/>
          <a:p>
            <a:pPr>
              <a:buFont typeface="Arial" charset="0"/>
              <a:buNone/>
            </a:pPr>
            <a:r>
              <a:rPr lang="de-DE" sz="2400" dirty="0" err="1">
                <a:latin typeface="Helvetica" charset="0"/>
              </a:rPr>
              <a:t>Granularsynthese</a:t>
            </a:r>
            <a:endParaRPr lang="de-DE" sz="2400" dirty="0">
              <a:solidFill>
                <a:srgbClr val="676767"/>
              </a:solidFill>
              <a:latin typeface="Helvetica" charset="0"/>
            </a:endParaRPr>
          </a:p>
        </p:txBody>
      </p:sp>
      <p:sp>
        <p:nvSpPr>
          <p:cNvPr id="252942" name="Text Box 14"/>
          <p:cNvSpPr txBox="1">
            <a:spLocks noChangeArrowheads="1"/>
          </p:cNvSpPr>
          <p:nvPr/>
        </p:nvSpPr>
        <p:spPr bwMode="auto">
          <a:xfrm>
            <a:off x="609600" y="1676400"/>
            <a:ext cx="4502720" cy="5126019"/>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lnSpc>
                <a:spcPct val="150000"/>
              </a:lnSpc>
              <a:buFont typeface="Arial" charset="0"/>
              <a:buNone/>
            </a:pPr>
            <a:r>
              <a:rPr lang="de-DE" sz="2000" dirty="0">
                <a:latin typeface="Helvetica" charset="0"/>
              </a:rPr>
              <a:t>Programme</a:t>
            </a:r>
          </a:p>
          <a:p>
            <a:pPr>
              <a:lnSpc>
                <a:spcPct val="150000"/>
              </a:lnSpc>
              <a:buFont typeface="Arial" charset="0"/>
              <a:buNone/>
            </a:pPr>
            <a:endParaRPr lang="de-DE" sz="2000" dirty="0">
              <a:latin typeface="Helvetica" charset="0"/>
            </a:endParaRPr>
          </a:p>
          <a:p>
            <a:pPr lvl="1">
              <a:lnSpc>
                <a:spcPct val="150000"/>
              </a:lnSpc>
              <a:buFont typeface="Arial"/>
              <a:buChar char="•"/>
            </a:pPr>
            <a:r>
              <a:rPr lang="de-DE" sz="2000" dirty="0" err="1">
                <a:latin typeface="Helvetica" charset="0"/>
              </a:rPr>
              <a:t>MacPOD</a:t>
            </a:r>
            <a:r>
              <a:rPr lang="de-DE" sz="2000" dirty="0">
                <a:latin typeface="Helvetica" charset="0"/>
              </a:rPr>
              <a:t> #</a:t>
            </a:r>
          </a:p>
          <a:p>
            <a:pPr lvl="1">
              <a:lnSpc>
                <a:spcPct val="150000"/>
              </a:lnSpc>
              <a:buFont typeface="Arial"/>
              <a:buChar char="•"/>
            </a:pPr>
            <a:r>
              <a:rPr lang="de-DE" sz="2000" dirty="0">
                <a:latin typeface="Helvetica" charset="0"/>
              </a:rPr>
              <a:t>Max MSP</a:t>
            </a:r>
          </a:p>
          <a:p>
            <a:pPr lvl="1">
              <a:lnSpc>
                <a:spcPct val="150000"/>
              </a:lnSpc>
              <a:buFont typeface="Arial"/>
              <a:buChar char="•"/>
            </a:pPr>
            <a:r>
              <a:rPr lang="de-DE" sz="2000" dirty="0">
                <a:latin typeface="Helvetica" charset="0"/>
              </a:rPr>
              <a:t>Pure Data</a:t>
            </a:r>
          </a:p>
          <a:p>
            <a:pPr lvl="1">
              <a:lnSpc>
                <a:spcPct val="150000"/>
              </a:lnSpc>
              <a:buFont typeface="Arial"/>
              <a:buChar char="•"/>
            </a:pPr>
            <a:r>
              <a:rPr lang="de-DE" sz="2000" dirty="0" err="1">
                <a:latin typeface="Helvetica" charset="0"/>
              </a:rPr>
              <a:t>Supercollider</a:t>
            </a:r>
            <a:endParaRPr lang="de-DE" sz="2000" dirty="0">
              <a:latin typeface="Helvetica" charset="0"/>
            </a:endParaRPr>
          </a:p>
          <a:p>
            <a:pPr lvl="1">
              <a:lnSpc>
                <a:spcPct val="150000"/>
              </a:lnSpc>
              <a:buFont typeface="Arial"/>
              <a:buChar char="•"/>
            </a:pPr>
            <a:r>
              <a:rPr lang="de-DE" sz="2000" dirty="0">
                <a:latin typeface="Helvetica" charset="0"/>
              </a:rPr>
              <a:t>PWGL</a:t>
            </a:r>
          </a:p>
          <a:p>
            <a:pPr lvl="1">
              <a:lnSpc>
                <a:spcPct val="150000"/>
              </a:lnSpc>
              <a:buFont typeface="Arial"/>
              <a:buChar char="•"/>
            </a:pPr>
            <a:r>
              <a:rPr lang="de-DE" sz="2000" dirty="0">
                <a:latin typeface="Helvetica" charset="0"/>
              </a:rPr>
              <a:t>RTGS-X</a:t>
            </a:r>
          </a:p>
          <a:p>
            <a:pPr lvl="1">
              <a:lnSpc>
                <a:spcPct val="150000"/>
              </a:lnSpc>
              <a:buFont typeface="Arial"/>
              <a:buChar char="•"/>
            </a:pPr>
            <a:r>
              <a:rPr lang="de-DE" sz="2000" dirty="0" err="1">
                <a:latin typeface="Helvetica" charset="0"/>
              </a:rPr>
              <a:t>Paulstretch</a:t>
            </a:r>
            <a:endParaRPr lang="de-DE" sz="2000" dirty="0">
              <a:latin typeface="Helvetica" charset="0"/>
            </a:endParaRPr>
          </a:p>
          <a:p>
            <a:pPr lvl="1">
              <a:lnSpc>
                <a:spcPct val="150000"/>
              </a:lnSpc>
              <a:buFont typeface="Arial"/>
              <a:buChar char="•"/>
            </a:pPr>
            <a:r>
              <a:rPr lang="de-DE" sz="2000" dirty="0">
                <a:latin typeface="Helvetica" charset="0"/>
              </a:rPr>
              <a:t>CLM</a:t>
            </a:r>
          </a:p>
          <a:p>
            <a:pPr lvl="1">
              <a:lnSpc>
                <a:spcPct val="150000"/>
              </a:lnSpc>
              <a:buFont typeface="Arial"/>
              <a:buChar char="•"/>
            </a:pPr>
            <a:r>
              <a:rPr lang="de-DE" sz="2000" dirty="0">
                <a:latin typeface="Helvetica" charset="0"/>
              </a:rPr>
              <a:t>Grace</a:t>
            </a:r>
          </a:p>
        </p:txBody>
      </p:sp>
    </p:spTree>
    <p:extLst>
      <p:ext uri="{BB962C8B-B14F-4D97-AF65-F5344CB8AC3E}">
        <p14:creationId xmlns:p14="http://schemas.microsoft.com/office/powerpoint/2010/main" val="3756093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1676400" y="990600"/>
            <a:ext cx="7108328" cy="415498"/>
          </a:xfrm>
        </p:spPr>
        <p:txBody>
          <a:bodyPr wrap="square">
            <a:spAutoFit/>
          </a:bodyPr>
          <a:lstStyle/>
          <a:p>
            <a:pPr>
              <a:buFont typeface="Arial" charset="0"/>
              <a:buNone/>
            </a:pPr>
            <a:r>
              <a:rPr lang="de-DE" sz="2400" dirty="0" err="1">
                <a:solidFill>
                  <a:srgbClr val="000000"/>
                </a:solidFill>
                <a:latin typeface="Helvetica" charset="0"/>
              </a:rPr>
              <a:t>Iannis</a:t>
            </a:r>
            <a:r>
              <a:rPr lang="de-DE" sz="2400" dirty="0">
                <a:solidFill>
                  <a:srgbClr val="000000"/>
                </a:solidFill>
                <a:latin typeface="Helvetica" charset="0"/>
              </a:rPr>
              <a:t> </a:t>
            </a:r>
            <a:r>
              <a:rPr lang="de-DE" sz="2400" dirty="0" err="1">
                <a:solidFill>
                  <a:srgbClr val="000000"/>
                </a:solidFill>
                <a:latin typeface="Helvetica" charset="0"/>
              </a:rPr>
              <a:t>Xenakis</a:t>
            </a:r>
            <a:r>
              <a:rPr lang="de-DE" sz="2400" dirty="0">
                <a:solidFill>
                  <a:srgbClr val="000000"/>
                </a:solidFill>
                <a:latin typeface="Helvetica" charset="0"/>
              </a:rPr>
              <a:t>, </a:t>
            </a:r>
            <a:r>
              <a:rPr lang="de-DE" sz="2400" dirty="0" err="1">
                <a:solidFill>
                  <a:srgbClr val="000000"/>
                </a:solidFill>
                <a:latin typeface="Helvetica" charset="0"/>
              </a:rPr>
              <a:t>Concret</a:t>
            </a:r>
            <a:r>
              <a:rPr lang="de-DE" sz="2400" dirty="0">
                <a:solidFill>
                  <a:srgbClr val="000000"/>
                </a:solidFill>
                <a:latin typeface="Helvetica" charset="0"/>
              </a:rPr>
              <a:t> PH (1958) </a:t>
            </a:r>
            <a:r>
              <a:rPr lang="de-DE" sz="1200" dirty="0">
                <a:solidFill>
                  <a:srgbClr val="000000"/>
                </a:solidFill>
                <a:latin typeface="Helvetica" charset="0"/>
              </a:rPr>
              <a:t>(2.45)</a:t>
            </a:r>
          </a:p>
        </p:txBody>
      </p:sp>
      <p:sp>
        <p:nvSpPr>
          <p:cNvPr id="4" name="Rechteck 3"/>
          <p:cNvSpPr/>
          <p:nvPr/>
        </p:nvSpPr>
        <p:spPr>
          <a:xfrm>
            <a:off x="1079872" y="2123653"/>
            <a:ext cx="7632848" cy="3293209"/>
          </a:xfrm>
          <a:prstGeom prst="rect">
            <a:avLst/>
          </a:prstGeom>
        </p:spPr>
        <p:txBody>
          <a:bodyPr wrap="square">
            <a:spAutoFit/>
          </a:bodyPr>
          <a:lstStyle/>
          <a:p>
            <a:pPr marL="342900" indent="-342900">
              <a:buFont typeface="Arial"/>
              <a:buChar char="•"/>
            </a:pPr>
            <a:r>
              <a:rPr lang="en-GB" sz="1600" dirty="0">
                <a:solidFill>
                  <a:srgbClr val="000000"/>
                </a:solidFill>
              </a:rPr>
              <a:t>Material: Samples von </a:t>
            </a:r>
            <a:r>
              <a:rPr lang="en-GB" sz="1600" dirty="0" err="1">
                <a:solidFill>
                  <a:srgbClr val="000000"/>
                </a:solidFill>
              </a:rPr>
              <a:t>brennenden</a:t>
            </a:r>
            <a:r>
              <a:rPr lang="en-GB" sz="1600" dirty="0">
                <a:solidFill>
                  <a:srgbClr val="000000"/>
                </a:solidFill>
              </a:rPr>
              <a:t> </a:t>
            </a:r>
            <a:r>
              <a:rPr lang="en-GB" sz="1600" dirty="0" err="1">
                <a:solidFill>
                  <a:srgbClr val="000000"/>
                </a:solidFill>
              </a:rPr>
              <a:t>Holz-Ästen</a:t>
            </a:r>
            <a:endParaRPr lang="en-GB" sz="1600" dirty="0">
              <a:solidFill>
                <a:srgbClr val="000000"/>
              </a:solidFill>
            </a:endParaRPr>
          </a:p>
          <a:p>
            <a:pPr marL="800100" lvl="2" indent="-342900">
              <a:buFont typeface="Arial"/>
              <a:buChar char="•"/>
            </a:pPr>
            <a:r>
              <a:rPr lang="en-GB" sz="1600" dirty="0">
                <a:solidFill>
                  <a:srgbClr val="000000"/>
                </a:solidFill>
              </a:rPr>
              <a:t>1sec </a:t>
            </a:r>
            <a:r>
              <a:rPr lang="en-GB" sz="1600" dirty="0" err="1">
                <a:solidFill>
                  <a:srgbClr val="000000"/>
                </a:solidFill>
              </a:rPr>
              <a:t>Fragmente</a:t>
            </a:r>
            <a:r>
              <a:rPr lang="en-GB" sz="1600" dirty="0">
                <a:solidFill>
                  <a:srgbClr val="000000"/>
                </a:solidFill>
              </a:rPr>
              <a:t> (+Manipulation)</a:t>
            </a:r>
          </a:p>
          <a:p>
            <a:pPr marL="342900" indent="-342900">
              <a:buFont typeface="Arial"/>
              <a:buChar char="•"/>
            </a:pPr>
            <a:endParaRPr lang="en-GB" sz="1600" dirty="0">
              <a:solidFill>
                <a:srgbClr val="000000"/>
              </a:solidFill>
            </a:endParaRPr>
          </a:p>
          <a:p>
            <a:pPr marL="342900" indent="-342900">
              <a:buFont typeface="Arial"/>
              <a:buChar char="•"/>
            </a:pPr>
            <a:r>
              <a:rPr lang="en-GB" sz="1600" dirty="0">
                <a:solidFill>
                  <a:srgbClr val="000000"/>
                </a:solidFill>
              </a:rPr>
              <a:t>Philips </a:t>
            </a:r>
            <a:r>
              <a:rPr lang="en-GB" sz="1600" dirty="0" err="1">
                <a:solidFill>
                  <a:srgbClr val="000000"/>
                </a:solidFill>
              </a:rPr>
              <a:t>Pavillion</a:t>
            </a:r>
            <a:endParaRPr lang="en-GB" sz="1600" dirty="0">
              <a:solidFill>
                <a:srgbClr val="000000"/>
              </a:solidFill>
            </a:endParaRPr>
          </a:p>
          <a:p>
            <a:pPr marL="342900" indent="-342900">
              <a:buFont typeface="Arial"/>
              <a:buChar char="•"/>
            </a:pPr>
            <a:endParaRPr lang="en-GB" sz="1600" dirty="0">
              <a:solidFill>
                <a:srgbClr val="000000"/>
              </a:solidFill>
            </a:endParaRPr>
          </a:p>
          <a:p>
            <a:pPr marL="342900" indent="-342900">
              <a:buFont typeface="Arial"/>
              <a:buChar char="•"/>
            </a:pPr>
            <a:endParaRPr lang="en-GB" sz="1600" dirty="0">
              <a:solidFill>
                <a:srgbClr val="000000"/>
              </a:solidFill>
            </a:endParaRPr>
          </a:p>
          <a:p>
            <a:r>
              <a:rPr lang="en-GB" sz="1600" i="1" dirty="0">
                <a:solidFill>
                  <a:srgbClr val="000000"/>
                </a:solidFill>
              </a:rPr>
              <a:t>„…Most of the </a:t>
            </a:r>
            <a:r>
              <a:rPr lang="en-GB" sz="1600" i="1" dirty="0" err="1">
                <a:solidFill>
                  <a:srgbClr val="000000"/>
                </a:solidFill>
              </a:rPr>
              <a:t>musique</a:t>
            </a:r>
            <a:r>
              <a:rPr lang="en-GB" sz="1600" i="1" dirty="0">
                <a:solidFill>
                  <a:srgbClr val="000000"/>
                </a:solidFill>
              </a:rPr>
              <a:t> </a:t>
            </a:r>
            <a:r>
              <a:rPr lang="en-GB" sz="1600" i="1" dirty="0" err="1">
                <a:solidFill>
                  <a:srgbClr val="000000"/>
                </a:solidFill>
              </a:rPr>
              <a:t>concrète</a:t>
            </a:r>
            <a:r>
              <a:rPr lang="en-GB" sz="1600" i="1" dirty="0">
                <a:solidFill>
                  <a:srgbClr val="000000"/>
                </a:solidFill>
              </a:rPr>
              <a:t> which had been produced up to the time of </a:t>
            </a:r>
            <a:r>
              <a:rPr lang="en-GB" sz="1600" i="1" dirty="0" err="1">
                <a:solidFill>
                  <a:srgbClr val="000000"/>
                </a:solidFill>
              </a:rPr>
              <a:t>Concrète</a:t>
            </a:r>
            <a:r>
              <a:rPr lang="en-GB" sz="1600" i="1" dirty="0">
                <a:solidFill>
                  <a:srgbClr val="000000"/>
                </a:solidFill>
              </a:rPr>
              <a:t> PH is full of many abrupt changes and juxtaposed sections without transitions. This happened because the original recorded sounds used by the composers consisted of a block of one kind of sound, then a block of another, and did not extend beyond this. I seek </a:t>
            </a:r>
            <a:r>
              <a:rPr lang="en-GB" sz="1600" i="1" dirty="0" err="1">
                <a:solidFill>
                  <a:srgbClr val="000000"/>
                </a:solidFill>
              </a:rPr>
              <a:t>extremly</a:t>
            </a:r>
            <a:r>
              <a:rPr lang="en-GB" sz="1600" i="1" dirty="0">
                <a:solidFill>
                  <a:srgbClr val="000000"/>
                </a:solidFill>
              </a:rPr>
              <a:t> rich sounds (many high overtones) that have a long duration, yet with much internal change and variety.“</a:t>
            </a:r>
          </a:p>
        </p:txBody>
      </p:sp>
      <p:pic>
        <p:nvPicPr>
          <p:cNvPr id="2" name="Iannis_Xenakis___Concret_PH_14131248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56536" y="1115541"/>
            <a:ext cx="190375" cy="190375"/>
          </a:xfrm>
          <a:prstGeom prst="rect">
            <a:avLst/>
          </a:prstGeom>
        </p:spPr>
      </p:pic>
    </p:spTree>
    <p:extLst>
      <p:ext uri="{BB962C8B-B14F-4D97-AF65-F5344CB8AC3E}">
        <p14:creationId xmlns:p14="http://schemas.microsoft.com/office/powerpoint/2010/main" val="241283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4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4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64648" fill="hold"/>
                                        <p:tgtEl>
                                          <p:spTgt spid="2"/>
                                        </p:tgtEl>
                                      </p:cBhvr>
                                    </p:cmd>
                                  </p:childTnLst>
                                </p:cTn>
                              </p:par>
                            </p:childTnLst>
                          </p:cTn>
                        </p:par>
                      </p:childTnLst>
                    </p:cTn>
                  </p:par>
                </p:childTnLst>
              </p:cTn>
              <p:nextCondLst>
                <p:cond evt="onClick" delay="0">
                  <p:tgtEl>
                    <p:spTgt spid="2"/>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1676400" y="990600"/>
            <a:ext cx="6657975" cy="415498"/>
          </a:xfrm>
        </p:spPr>
        <p:txBody>
          <a:bodyPr>
            <a:spAutoFit/>
          </a:bodyPr>
          <a:lstStyle/>
          <a:p>
            <a:pPr>
              <a:buFont typeface="Arial" charset="0"/>
              <a:buNone/>
            </a:pPr>
            <a:r>
              <a:rPr lang="de-DE" sz="2400" dirty="0" err="1">
                <a:latin typeface="Helvetica" charset="0"/>
              </a:rPr>
              <a:t>Iannis</a:t>
            </a:r>
            <a:r>
              <a:rPr lang="de-DE" sz="2400" dirty="0">
                <a:latin typeface="Helvetica" charset="0"/>
              </a:rPr>
              <a:t> </a:t>
            </a:r>
            <a:r>
              <a:rPr lang="de-DE" sz="2400" dirty="0" err="1">
                <a:latin typeface="Helvetica" charset="0"/>
              </a:rPr>
              <a:t>Xenakis</a:t>
            </a:r>
            <a:r>
              <a:rPr lang="de-DE" sz="2400" dirty="0">
                <a:latin typeface="Helvetica" charset="0"/>
              </a:rPr>
              <a:t>, </a:t>
            </a:r>
            <a:r>
              <a:rPr lang="de-DE" sz="2400" dirty="0" err="1">
                <a:latin typeface="Helvetica" charset="0"/>
              </a:rPr>
              <a:t>Phitoprakta</a:t>
            </a:r>
            <a:r>
              <a:rPr lang="de-DE" sz="2400" dirty="0">
                <a:latin typeface="Helvetica" charset="0"/>
              </a:rPr>
              <a:t> (1955-56)        </a:t>
            </a:r>
            <a:r>
              <a:rPr lang="de-DE" sz="1200" dirty="0">
                <a:latin typeface="Helvetica" charset="0"/>
              </a:rPr>
              <a:t>(9.43)</a:t>
            </a:r>
            <a:endParaRPr lang="de-DE" sz="1200" dirty="0">
              <a:solidFill>
                <a:srgbClr val="676767"/>
              </a:solidFill>
              <a:latin typeface="Helvetica" charset="0"/>
            </a:endParaRPr>
          </a:p>
        </p:txBody>
      </p:sp>
      <p:pic>
        <p:nvPicPr>
          <p:cNvPr id="3" name="Bild 2" descr="Seiten aus The_granular_connect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784" y="1723663"/>
            <a:ext cx="9457084" cy="5815101"/>
          </a:xfrm>
          <a:prstGeom prst="rect">
            <a:avLst/>
          </a:prstGeom>
        </p:spPr>
      </p:pic>
      <p:pic>
        <p:nvPicPr>
          <p:cNvPr id="4" name="Pithoprakta (195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0552" y="1043533"/>
            <a:ext cx="262383" cy="262383"/>
          </a:xfrm>
          <a:prstGeom prst="rect">
            <a:avLst/>
          </a:prstGeom>
        </p:spPr>
      </p:pic>
    </p:spTree>
    <p:extLst>
      <p:ext uri="{BB962C8B-B14F-4D97-AF65-F5344CB8AC3E}">
        <p14:creationId xmlns:p14="http://schemas.microsoft.com/office/powerpoint/2010/main" val="21264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05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8305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type="title"/>
          </p:nvPr>
        </p:nvSpPr>
        <p:spPr>
          <a:xfrm>
            <a:off x="838200" y="990600"/>
            <a:ext cx="7874520" cy="415498"/>
          </a:xfrm>
          <a:noFill/>
          <a:ln/>
        </p:spPr>
        <p:txBody>
          <a:bodyPr wrap="square">
            <a:spAutoFit/>
          </a:bodyPr>
          <a:lstStyle/>
          <a:p>
            <a:pPr>
              <a:buFont typeface="Arial" charset="0"/>
              <a:buNone/>
            </a:pPr>
            <a:r>
              <a:rPr lang="de-DE" sz="2400" dirty="0">
                <a:latin typeface="Helvetica" charset="0"/>
              </a:rPr>
              <a:t>Theoretische Grundlage der </a:t>
            </a:r>
            <a:r>
              <a:rPr lang="de-DE" sz="2400" dirty="0" err="1">
                <a:latin typeface="Helvetica" charset="0"/>
              </a:rPr>
              <a:t>Granularsynthese</a:t>
            </a:r>
            <a:endParaRPr lang="de-DE" sz="2400" dirty="0">
              <a:solidFill>
                <a:srgbClr val="676767"/>
              </a:solidFill>
              <a:latin typeface="Helvetica" charset="0"/>
            </a:endParaRPr>
          </a:p>
        </p:txBody>
      </p:sp>
      <p:sp>
        <p:nvSpPr>
          <p:cNvPr id="3" name="Rechteck 2"/>
          <p:cNvSpPr/>
          <p:nvPr/>
        </p:nvSpPr>
        <p:spPr>
          <a:xfrm>
            <a:off x="575816" y="1763613"/>
            <a:ext cx="8496944" cy="3170099"/>
          </a:xfrm>
          <a:prstGeom prst="rect">
            <a:avLst/>
          </a:prstGeom>
        </p:spPr>
        <p:txBody>
          <a:bodyPr wrap="square">
            <a:spAutoFit/>
          </a:bodyPr>
          <a:lstStyle/>
          <a:p>
            <a:r>
              <a:rPr lang="de-DE" sz="2000" dirty="0">
                <a:solidFill>
                  <a:srgbClr val="000000"/>
                </a:solidFill>
              </a:rPr>
              <a:t>Dennis </a:t>
            </a:r>
            <a:r>
              <a:rPr lang="de-DE" sz="2000" dirty="0" err="1">
                <a:solidFill>
                  <a:srgbClr val="000000"/>
                </a:solidFill>
              </a:rPr>
              <a:t>Gàbor</a:t>
            </a:r>
            <a:r>
              <a:rPr lang="de-DE" sz="2000" dirty="0">
                <a:solidFill>
                  <a:srgbClr val="000000"/>
                </a:solidFill>
              </a:rPr>
              <a:t> (engl. Physiker; 1900-1979; Nobelpreisträger)</a:t>
            </a:r>
            <a:br>
              <a:rPr lang="de-DE" sz="2000" dirty="0">
                <a:solidFill>
                  <a:srgbClr val="000000"/>
                </a:solidFill>
              </a:rPr>
            </a:br>
            <a:endParaRPr lang="de-DE" sz="2000" dirty="0">
              <a:solidFill>
                <a:srgbClr val="000000"/>
              </a:solidFill>
            </a:endParaRPr>
          </a:p>
          <a:p>
            <a:pPr marL="742950" lvl="1" indent="-285750">
              <a:buFont typeface="Arial"/>
              <a:buChar char="•"/>
            </a:pPr>
            <a:endParaRPr lang="de-DE" sz="1800" dirty="0">
              <a:solidFill>
                <a:srgbClr val="000000"/>
              </a:solidFill>
            </a:endParaRPr>
          </a:p>
          <a:p>
            <a:pPr marL="742950" lvl="1" indent="-285750">
              <a:buFont typeface="Arial"/>
              <a:buChar char="•"/>
            </a:pPr>
            <a:r>
              <a:rPr lang="de-DE" sz="1800" dirty="0">
                <a:solidFill>
                  <a:srgbClr val="000000"/>
                </a:solidFill>
              </a:rPr>
              <a:t>Analogie zwischen Quantenphänomenen in der Teilchenphysik und den akustischen Eigenschaften kurzer Klangabschnitte (Gabor-</a:t>
            </a:r>
            <a:r>
              <a:rPr lang="de-DE" sz="1800" dirty="0" err="1">
                <a:solidFill>
                  <a:srgbClr val="000000"/>
                </a:solidFill>
              </a:rPr>
              <a:t>Grains</a:t>
            </a:r>
            <a:r>
              <a:rPr lang="de-DE" sz="1800" dirty="0">
                <a:solidFill>
                  <a:srgbClr val="000000"/>
                </a:solidFill>
              </a:rPr>
              <a:t>).</a:t>
            </a:r>
          </a:p>
          <a:p>
            <a:pPr marL="742950" lvl="1" indent="-285750">
              <a:buFont typeface="Arial"/>
              <a:buChar char="•"/>
            </a:pPr>
            <a:r>
              <a:rPr lang="de-DE" sz="1800" dirty="0">
                <a:solidFill>
                  <a:srgbClr val="000000"/>
                </a:solidFill>
              </a:rPr>
              <a:t>Teilchenmodell auf akustischer Ebene</a:t>
            </a:r>
          </a:p>
          <a:p>
            <a:pPr marL="742950" lvl="1" indent="-285750">
              <a:buFont typeface="Arial"/>
              <a:buChar char="•"/>
            </a:pPr>
            <a:r>
              <a:rPr lang="de-DE" sz="1800" dirty="0">
                <a:solidFill>
                  <a:srgbClr val="000000"/>
                </a:solidFill>
              </a:rPr>
              <a:t>Analyse eines Signals auf Basis der Annahme, dass jeder Klang auf einer Abfolge diskreter „akustischen Teilchen“ aufgebaut ist, in welchen Frequenz, Zeit und Amplitude abgebildet sind.</a:t>
            </a:r>
          </a:p>
          <a:p>
            <a:pPr marL="742950" lvl="1" indent="-285750">
              <a:buFont typeface="Arial"/>
              <a:buChar char="•"/>
            </a:pPr>
            <a:endParaRPr lang="de-DE" sz="1600" dirty="0">
              <a:solidFill>
                <a:srgbClr val="000000"/>
              </a:solidFill>
            </a:endParaRPr>
          </a:p>
        </p:txBody>
      </p:sp>
      <p:sp>
        <p:nvSpPr>
          <p:cNvPr id="4" name="Rechteck 3"/>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192776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1676400" y="990600"/>
            <a:ext cx="7108328" cy="415498"/>
          </a:xfrm>
        </p:spPr>
        <p:txBody>
          <a:bodyPr wrap="square">
            <a:spAutoFit/>
          </a:bodyPr>
          <a:lstStyle/>
          <a:p>
            <a:pPr>
              <a:buFont typeface="Arial" charset="0"/>
              <a:buNone/>
            </a:pPr>
            <a:r>
              <a:rPr lang="de-DE" sz="2400" dirty="0" err="1">
                <a:latin typeface="Helvetica" charset="0"/>
              </a:rPr>
              <a:t>Iannis</a:t>
            </a:r>
            <a:r>
              <a:rPr lang="de-DE" sz="2400" dirty="0">
                <a:latin typeface="Helvetica" charset="0"/>
              </a:rPr>
              <a:t> </a:t>
            </a:r>
            <a:r>
              <a:rPr lang="de-DE" sz="2400" dirty="0" err="1">
                <a:latin typeface="Helvetica" charset="0"/>
              </a:rPr>
              <a:t>Xenakis</a:t>
            </a:r>
            <a:r>
              <a:rPr lang="de-DE" sz="2400" dirty="0">
                <a:latin typeface="Helvetica" charset="0"/>
              </a:rPr>
              <a:t>, </a:t>
            </a:r>
            <a:r>
              <a:rPr lang="de-DE" sz="2400" dirty="0" err="1">
                <a:latin typeface="Helvetica" charset="0"/>
              </a:rPr>
              <a:t>Analogique</a:t>
            </a:r>
            <a:r>
              <a:rPr lang="de-DE" sz="2400" dirty="0">
                <a:latin typeface="Helvetica" charset="0"/>
              </a:rPr>
              <a:t> A + B (1958)        </a:t>
            </a:r>
            <a:r>
              <a:rPr lang="de-DE" sz="1200" dirty="0">
                <a:latin typeface="Helvetica" charset="0"/>
              </a:rPr>
              <a:t>(6.46)</a:t>
            </a:r>
            <a:endParaRPr lang="de-DE" sz="1200" dirty="0">
              <a:solidFill>
                <a:srgbClr val="676767"/>
              </a:solidFill>
              <a:latin typeface="Helvetica" charset="0"/>
            </a:endParaRPr>
          </a:p>
        </p:txBody>
      </p:sp>
      <p:pic>
        <p:nvPicPr>
          <p:cNvPr id="2" name="Analogique A + B.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60592" y="1043533"/>
            <a:ext cx="262383" cy="262383"/>
          </a:xfrm>
          <a:prstGeom prst="rect">
            <a:avLst/>
          </a:prstGeom>
        </p:spPr>
      </p:pic>
      <p:pic>
        <p:nvPicPr>
          <p:cNvPr id="3" name="Bild 2" descr="Seiten aus The_granular_connection-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872" y="1547589"/>
            <a:ext cx="5892800" cy="5651500"/>
          </a:xfrm>
          <a:prstGeom prst="rect">
            <a:avLst/>
          </a:prstGeom>
        </p:spPr>
      </p:pic>
    </p:spTree>
    <p:extLst>
      <p:ext uri="{BB962C8B-B14F-4D97-AF65-F5344CB8AC3E}">
        <p14:creationId xmlns:p14="http://schemas.microsoft.com/office/powerpoint/2010/main" val="123637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99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05995" fill="hold"/>
                                        <p:tgtEl>
                                          <p:spTgt spid="2"/>
                                        </p:tgtEl>
                                      </p:cBhvr>
                                    </p:cmd>
                                  </p:childTnLst>
                                </p:cTn>
                              </p:par>
                            </p:childTnLst>
                          </p:cTn>
                        </p:par>
                      </p:childTnLst>
                    </p:cTn>
                  </p:par>
                </p:childTnLst>
              </p:cTn>
              <p:nextCondLst>
                <p:cond evt="onClick" delay="0">
                  <p:tgtEl>
                    <p:spTgt spid="2"/>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descr="Seiten aus IMSLP15762-Debussy_-_Jeux__orch._score_-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6094"/>
            <a:ext cx="5256584" cy="6943581"/>
          </a:xfrm>
          <a:prstGeom prst="rect">
            <a:avLst/>
          </a:prstGeom>
        </p:spPr>
      </p:pic>
      <p:sp>
        <p:nvSpPr>
          <p:cNvPr id="233474" name="Rectangle 2"/>
          <p:cNvSpPr>
            <a:spLocks noGrp="1" noChangeArrowheads="1"/>
          </p:cNvSpPr>
          <p:nvPr>
            <p:ph type="title"/>
          </p:nvPr>
        </p:nvSpPr>
        <p:spPr>
          <a:xfrm>
            <a:off x="1295896" y="395461"/>
            <a:ext cx="6657975" cy="415498"/>
          </a:xfrm>
        </p:spPr>
        <p:txBody>
          <a:bodyPr>
            <a:spAutoFit/>
          </a:bodyPr>
          <a:lstStyle/>
          <a:p>
            <a:pPr>
              <a:buFont typeface="Arial" charset="0"/>
              <a:buNone/>
            </a:pPr>
            <a:r>
              <a:rPr lang="de-DE" sz="2400" dirty="0">
                <a:latin typeface="Helvetica" charset="0"/>
              </a:rPr>
              <a:t>Claude Debussy, </a:t>
            </a:r>
            <a:r>
              <a:rPr lang="de-DE" sz="2400" dirty="0" err="1">
                <a:latin typeface="Helvetica" charset="0"/>
              </a:rPr>
              <a:t>Jeux</a:t>
            </a:r>
            <a:endParaRPr lang="de-DE" sz="2400" dirty="0">
              <a:solidFill>
                <a:srgbClr val="676767"/>
              </a:solidFill>
              <a:latin typeface="Helvetica" charset="0"/>
            </a:endParaRPr>
          </a:p>
        </p:txBody>
      </p:sp>
      <p:pic>
        <p:nvPicPr>
          <p:cNvPr id="3" name="Bild 2" descr="Seiten aus IMSLP15762-Debussy_-_Jeux__orch._score_-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296" y="683493"/>
            <a:ext cx="5069718" cy="6696744"/>
          </a:xfrm>
          <a:prstGeom prst="rect">
            <a:avLst/>
          </a:prstGeom>
        </p:spPr>
      </p:pic>
      <p:pic>
        <p:nvPicPr>
          <p:cNvPr id="4" name="Jeux-Nr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96296" y="539477"/>
            <a:ext cx="262383" cy="262383"/>
          </a:xfrm>
          <a:prstGeom prst="rect">
            <a:avLst/>
          </a:prstGeom>
        </p:spPr>
      </p:pic>
    </p:spTree>
    <p:extLst>
      <p:ext uri="{BB962C8B-B14F-4D97-AF65-F5344CB8AC3E}">
        <p14:creationId xmlns:p14="http://schemas.microsoft.com/office/powerpoint/2010/main" val="42063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113"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09600" y="990600"/>
            <a:ext cx="1082675" cy="403225"/>
          </a:xfrm>
          <a:noFill/>
          <a:ln/>
        </p:spPr>
        <p:txBody>
          <a:bodyPr wrap="none">
            <a:spAutoFit/>
          </a:bodyPr>
          <a:lstStyle/>
          <a:p>
            <a:pPr>
              <a:buFont typeface="Arial" charset="0"/>
              <a:buNone/>
            </a:pPr>
            <a:r>
              <a:rPr lang="de-DE" sz="2400" dirty="0">
                <a:latin typeface="Helvetica" charset="0"/>
              </a:rPr>
              <a:t>Übung</a:t>
            </a:r>
            <a:endParaRPr lang="de-DE" sz="2400" dirty="0">
              <a:solidFill>
                <a:srgbClr val="676767"/>
              </a:solidFill>
              <a:latin typeface="Helvetica" charset="0"/>
            </a:endParaRPr>
          </a:p>
        </p:txBody>
      </p:sp>
      <p:sp>
        <p:nvSpPr>
          <p:cNvPr id="259078" name="Text Box 6"/>
          <p:cNvSpPr txBox="1">
            <a:spLocks noChangeArrowheads="1"/>
          </p:cNvSpPr>
          <p:nvPr/>
        </p:nvSpPr>
        <p:spPr bwMode="auto">
          <a:xfrm>
            <a:off x="685800" y="3276600"/>
            <a:ext cx="7315200" cy="13112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2.   Hop-size in Input-File: abhängig von der Tonhöhe</a:t>
            </a:r>
            <a:br>
              <a:rPr lang="de-DE" sz="2000">
                <a:solidFill>
                  <a:srgbClr val="676767"/>
                </a:solidFill>
                <a:latin typeface="Helvetica" charset="0"/>
              </a:rPr>
            </a:br>
            <a:r>
              <a:rPr lang="de-DE" sz="2000">
                <a:solidFill>
                  <a:srgbClr val="676767"/>
                </a:solidFill>
                <a:latin typeface="Helvetica" charset="0"/>
              </a:rPr>
              <a:t>hop-size in Output-File: +- Zufallswert</a:t>
            </a:r>
            <a:br>
              <a:rPr lang="de-DE" sz="2000">
                <a:solidFill>
                  <a:srgbClr val="676767"/>
                </a:solidFill>
                <a:latin typeface="Helvetica" charset="0"/>
              </a:rPr>
            </a:br>
            <a:r>
              <a:rPr lang="de-DE" sz="2000">
                <a:solidFill>
                  <a:srgbClr val="676767"/>
                </a:solidFill>
                <a:latin typeface="Helvetica" charset="0"/>
              </a:rPr>
              <a:t>Grain-Länge: sehr kurz</a:t>
            </a:r>
            <a:br>
              <a:rPr lang="de-DE" sz="2000">
                <a:solidFill>
                  <a:srgbClr val="676767"/>
                </a:solidFill>
                <a:latin typeface="Helvetica" charset="0"/>
              </a:rPr>
            </a:br>
            <a:r>
              <a:rPr lang="de-DE" sz="2000">
                <a:solidFill>
                  <a:srgbClr val="676767"/>
                </a:solidFill>
                <a:latin typeface="Helvetica" charset="0"/>
              </a:rPr>
              <a:t>Augmentation: 6 x</a:t>
            </a:r>
          </a:p>
        </p:txBody>
      </p:sp>
      <p:pic>
        <p:nvPicPr>
          <p:cNvPr id="259080" name="13sample-rand-prop.aiff">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9">
            <a:grayscl/>
            <a:extLst>
              <a:ext uri="{28A0092B-C50C-407E-A947-70E740481C1C}">
                <a14:useLocalDpi xmlns:a14="http://schemas.microsoft.com/office/drawing/2010/main" val="0"/>
              </a:ext>
            </a:extLst>
          </a:blip>
          <a:srcRect/>
          <a:stretch>
            <a:fillRect/>
          </a:stretch>
        </p:blipFill>
        <p:spPr bwMode="auto">
          <a:xfrm>
            <a:off x="25908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pic>
        <p:nvPicPr>
          <p:cNvPr id="259081" name="20fr02.aif">
            <a:hlinkClick r:id="" action="ppaction://media"/>
          </p:cNvPr>
          <p:cNvPicPr>
            <a:picLocks noChangeAspect="1" noChangeArrowheads="1"/>
          </p:cNvPicPr>
          <p:nvPr>
            <a:audioFile r:link="rId4"/>
            <p:extLst>
              <p:ext uri="{DAA4B4D4-6D71-4841-9C94-3DE7FCFB9230}">
                <p14:media xmlns:p14="http://schemas.microsoft.com/office/powerpoint/2010/main" r:link="rId3"/>
              </p:ext>
            </p:extLst>
          </p:nvPr>
        </p:nvPicPr>
        <p:blipFill>
          <a:blip r:embed="rId9">
            <a:grayscl/>
            <a:extLst>
              <a:ext uri="{28A0092B-C50C-407E-A947-70E740481C1C}">
                <a14:useLocalDpi xmlns:a14="http://schemas.microsoft.com/office/drawing/2010/main" val="0"/>
              </a:ext>
            </a:extLst>
          </a:blip>
          <a:srcRect/>
          <a:stretch>
            <a:fillRect/>
          </a:stretch>
        </p:blipFill>
        <p:spPr bwMode="auto">
          <a:xfrm>
            <a:off x="18288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sp>
        <p:nvSpPr>
          <p:cNvPr id="259082" name="Text Box 10"/>
          <p:cNvSpPr txBox="1">
            <a:spLocks noChangeArrowheads="1"/>
          </p:cNvSpPr>
          <p:nvPr/>
        </p:nvSpPr>
        <p:spPr bwMode="auto">
          <a:xfrm>
            <a:off x="685800" y="1828800"/>
            <a:ext cx="7315200" cy="10064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Helvetica" charset="0"/>
                <a:ea typeface="ＭＳ Ｐゴシック" charset="0"/>
              </a:defRPr>
            </a:lvl1pPr>
            <a:lvl2pPr marL="914400" indent="-457200">
              <a:defRPr sz="2400">
                <a:solidFill>
                  <a:schemeClr val="tx1"/>
                </a:solidFill>
                <a:latin typeface="Arial;Helvetica" charset="0"/>
                <a:ea typeface="ＭＳ Ｐゴシック" charset="0"/>
              </a:defRPr>
            </a:lvl2pPr>
            <a:lvl3pPr marL="1371600" indent="-457200">
              <a:defRPr sz="2400">
                <a:solidFill>
                  <a:schemeClr val="tx1"/>
                </a:solidFill>
                <a:latin typeface="Arial;Helvetica" charset="0"/>
                <a:ea typeface="ＭＳ Ｐゴシック" charset="0"/>
              </a:defRPr>
            </a:lvl3pPr>
            <a:lvl4pPr marL="1828800" indent="-457200">
              <a:defRPr sz="2400">
                <a:solidFill>
                  <a:schemeClr val="tx1"/>
                </a:solidFill>
                <a:latin typeface="Arial;Helvetica" charset="0"/>
                <a:ea typeface="ＭＳ Ｐゴシック" charset="0"/>
              </a:defRPr>
            </a:lvl4pPr>
            <a:lvl5pPr marL="2286000" indent="-457200">
              <a:defRPr sz="2400">
                <a:solidFill>
                  <a:schemeClr val="tx1"/>
                </a:solidFill>
                <a:latin typeface="Arial;Helvetica" charset="0"/>
                <a:ea typeface="ＭＳ Ｐゴシック" charset="0"/>
              </a:defRPr>
            </a:lvl5pPr>
            <a:lvl6pPr marL="2743200" indent="-457200" eaLnBrk="0" fontAlgn="base" hangingPunct="0">
              <a:spcBef>
                <a:spcPct val="0"/>
              </a:spcBef>
              <a:spcAft>
                <a:spcPct val="0"/>
              </a:spcAft>
              <a:defRPr sz="2400">
                <a:solidFill>
                  <a:schemeClr val="tx1"/>
                </a:solidFill>
                <a:latin typeface="Arial;Helvetica" charset="0"/>
                <a:ea typeface="ＭＳ Ｐゴシック" charset="0"/>
              </a:defRPr>
            </a:lvl6pPr>
            <a:lvl7pPr marL="3200400" indent="-457200" eaLnBrk="0" fontAlgn="base" hangingPunct="0">
              <a:spcBef>
                <a:spcPct val="0"/>
              </a:spcBef>
              <a:spcAft>
                <a:spcPct val="0"/>
              </a:spcAft>
              <a:defRPr sz="2400">
                <a:solidFill>
                  <a:schemeClr val="tx1"/>
                </a:solidFill>
                <a:latin typeface="Arial;Helvetica" charset="0"/>
                <a:ea typeface="ＭＳ Ｐゴシック" charset="0"/>
              </a:defRPr>
            </a:lvl7pPr>
            <a:lvl8pPr marL="3657600" indent="-457200" eaLnBrk="0" fontAlgn="base" hangingPunct="0">
              <a:spcBef>
                <a:spcPct val="0"/>
              </a:spcBef>
              <a:spcAft>
                <a:spcPct val="0"/>
              </a:spcAft>
              <a:defRPr sz="2400">
                <a:solidFill>
                  <a:schemeClr val="tx1"/>
                </a:solidFill>
                <a:latin typeface="Arial;Helvetica" charset="0"/>
                <a:ea typeface="ＭＳ Ｐゴシック" charset="0"/>
              </a:defRPr>
            </a:lvl8pPr>
            <a:lvl9pPr marL="4114800" indent="-457200" eaLnBrk="0" fontAlgn="base" hangingPunct="0">
              <a:spcBef>
                <a:spcPct val="0"/>
              </a:spcBef>
              <a:spcAft>
                <a:spcPct val="0"/>
              </a:spcAft>
              <a:defRPr sz="2400">
                <a:solidFill>
                  <a:schemeClr val="tx1"/>
                </a:solidFill>
                <a:latin typeface="Arial;Helvetica" charset="0"/>
                <a:ea typeface="ＭＳ Ｐゴシック" charset="0"/>
              </a:defRPr>
            </a:lvl9pPr>
          </a:lstStyle>
          <a:p>
            <a:pPr>
              <a:buFont typeface="Arial" charset="0"/>
              <a:buNone/>
            </a:pPr>
            <a:r>
              <a:rPr lang="de-DE" sz="2000">
                <a:solidFill>
                  <a:srgbClr val="676767"/>
                </a:solidFill>
                <a:latin typeface="Helvetica" charset="0"/>
              </a:rPr>
              <a:t>1.   Hop-size in Output-File: zunehmend kürzer</a:t>
            </a:r>
            <a:br>
              <a:rPr lang="de-DE" sz="2000">
                <a:solidFill>
                  <a:srgbClr val="676767"/>
                </a:solidFill>
                <a:latin typeface="Helvetica" charset="0"/>
              </a:rPr>
            </a:br>
            <a:r>
              <a:rPr lang="de-DE" sz="2000">
                <a:solidFill>
                  <a:srgbClr val="676767"/>
                </a:solidFill>
                <a:latin typeface="Helvetica" charset="0"/>
              </a:rPr>
              <a:t>Grain-Länge: zunehmend länger</a:t>
            </a:r>
            <a:br>
              <a:rPr lang="de-DE" sz="2000">
                <a:solidFill>
                  <a:srgbClr val="676767"/>
                </a:solidFill>
                <a:latin typeface="Helvetica" charset="0"/>
              </a:rPr>
            </a:br>
            <a:r>
              <a:rPr lang="de-DE" sz="2000">
                <a:solidFill>
                  <a:srgbClr val="676767"/>
                </a:solidFill>
                <a:latin typeface="Helvetica" charset="0"/>
              </a:rPr>
              <a:t>Tonhöhe: zunehmend Originaltonh</a:t>
            </a:r>
            <a:r>
              <a:rPr lang="de-DE" altLang="ja-JP" sz="2000">
                <a:solidFill>
                  <a:srgbClr val="676767"/>
                </a:solidFill>
                <a:latin typeface="Arial"/>
                <a:cs typeface="ＭＳ Ｐゴシック" charset="0"/>
              </a:rPr>
              <a:t>öhe</a:t>
            </a:r>
            <a:endParaRPr lang="de-DE"/>
          </a:p>
        </p:txBody>
      </p:sp>
      <p:pic>
        <p:nvPicPr>
          <p:cNvPr id="259083" name="glass.wav">
            <a:hlinkClick r:id="" action="ppaction://media"/>
          </p:cNvPr>
          <p:cNvPicPr>
            <a:picLocks noChangeAspect="1" noChangeArrowheads="1"/>
          </p:cNvPicPr>
          <p:nvPr>
            <a:audioFile r:link="rId6"/>
            <p:extLst>
              <p:ext uri="{DAA4B4D4-6D71-4841-9C94-3DE7FCFB9230}">
                <p14:media xmlns:p14="http://schemas.microsoft.com/office/powerpoint/2010/main" r:link="rId5"/>
              </p:ext>
            </p:extLst>
          </p:nvPr>
        </p:nvPicPr>
        <p:blipFill>
          <a:blip r:embed="rId9">
            <a:grayscl/>
            <a:extLst>
              <a:ext uri="{28A0092B-C50C-407E-A947-70E740481C1C}">
                <a14:useLocalDpi xmlns:a14="http://schemas.microsoft.com/office/drawing/2010/main" val="0"/>
              </a:ext>
            </a:extLst>
          </a:blip>
          <a:srcRect/>
          <a:stretch>
            <a:fillRect/>
          </a:stretch>
        </p:blipFill>
        <p:spPr bwMode="auto">
          <a:xfrm>
            <a:off x="2209800" y="1050925"/>
            <a:ext cx="244475" cy="24447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4935" fill="hold"/>
                                        <p:tgtEl>
                                          <p:spTgt spid="259081"/>
                                        </p:tgtEl>
                                      </p:cBhvr>
                                    </p:cmd>
                                  </p:childTnLst>
                                  <p:subTnLst>
                                    <p:set>
                                      <p:cBhvr override="childStyle">
                                        <p:cTn dur="1" fill="hold" display="0" masterRel="sameClick" afterEffect="1">
                                          <p:stCondLst>
                                            <p:cond evt="end" delay="0">
                                              <p:tn val="5"/>
                                            </p:cond>
                                          </p:stCondLst>
                                        </p:cTn>
                                        <p:tgtEl>
                                          <p:spTgt spid="25908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90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mediacall" presetSubtype="0" fill="hold" nodeType="clickEffect">
                                  <p:stCondLst>
                                    <p:cond delay="0"/>
                                  </p:stCondLst>
                                  <p:childTnLst>
                                    <p:cmd type="call" cmd="playFrom(0.0)">
                                      <p:cBhvr>
                                        <p:cTn id="14" dur="1412" fill="hold"/>
                                        <p:tgtEl>
                                          <p:spTgt spid="259083"/>
                                        </p:tgtEl>
                                      </p:cBhvr>
                                    </p:cmd>
                                  </p:childTnLst>
                                  <p:subTnLst>
                                    <p:set>
                                      <p:cBhvr override="childStyle">
                                        <p:cTn dur="1" fill="hold" display="0" masterRel="sameClick" afterEffect="1">
                                          <p:stCondLst>
                                            <p:cond evt="end" delay="0">
                                              <p:tn val="13"/>
                                            </p:cond>
                                          </p:stCondLst>
                                        </p:cTn>
                                        <p:tgtEl>
                                          <p:spTgt spid="259083"/>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mediacall" presetSubtype="0" fill="hold" nodeType="clickEffect">
                                  <p:stCondLst>
                                    <p:cond delay="0"/>
                                  </p:stCondLst>
                                  <p:childTnLst>
                                    <p:cmd type="call" cmd="playFrom(0.0)">
                                      <p:cBhvr>
                                        <p:cTn id="18" dur="10023" fill="hold"/>
                                        <p:tgtEl>
                                          <p:spTgt spid="259080"/>
                                        </p:tgtEl>
                                      </p:cBhvr>
                                    </p:cmd>
                                  </p:childTnLst>
                                  <p:subTnLst>
                                    <p:set>
                                      <p:cBhvr override="childStyle">
                                        <p:cTn dur="1" fill="hold" display="0" masterRel="sameClick" afterEffect="1">
                                          <p:stCondLst>
                                            <p:cond evt="end" delay="0">
                                              <p:tn val="17"/>
                                            </p:cond>
                                          </p:stCondLst>
                                        </p:cTn>
                                        <p:tgtEl>
                                          <p:spTgt spid="259080"/>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907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590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259080"/>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1" presetClass="mediacall" presetSubtype="0" fill="hold" nodeType="clickEffect">
                                  <p:stCondLst>
                                    <p:cond delay="0"/>
                                  </p:stCondLst>
                                  <p:childTnLst>
                                    <p:cmd type="call" cmd="playFrom(0.0)">
                                      <p:cBhvr>
                                        <p:cTn id="29" dur="10023" fill="hold"/>
                                        <p:tgtEl>
                                          <p:spTgt spid="259080"/>
                                        </p:tgtEl>
                                      </p:cBhvr>
                                    </p:cmd>
                                  </p:childTnLst>
                                </p:cTn>
                              </p:par>
                            </p:childTnLst>
                          </p:cTn>
                        </p:par>
                      </p:childTnLst>
                    </p:cTn>
                  </p:par>
                </p:childTnLst>
              </p:cTn>
              <p:nextCondLst>
                <p:cond evt="onClick" delay="0">
                  <p:tgtEl>
                    <p:spTgt spid="259080"/>
                  </p:tgtEl>
                </p:cond>
              </p:nextCondLst>
            </p:seq>
            <p:audio>
              <p:cMediaNode>
                <p:cTn id="30" fill="hold" display="0">
                  <p:stCondLst>
                    <p:cond delay="indefinite"/>
                  </p:stCondLst>
                  <p:endCondLst>
                    <p:cond evt="onNext" delay="0">
                      <p:tgtEl>
                        <p:sldTgt/>
                      </p:tgtEl>
                    </p:cond>
                    <p:cond evt="onPrev" delay="0">
                      <p:tgtEl>
                        <p:sldTgt/>
                      </p:tgtEl>
                    </p:cond>
                    <p:cond evt="onStopAudio" delay="0">
                      <p:tgtEl>
                        <p:sldTgt/>
                      </p:tgtEl>
                    </p:cond>
                  </p:endCondLst>
                </p:cTn>
                <p:tgtEl>
                  <p:spTgt spid="259080"/>
                </p:tgtEl>
              </p:cMediaNode>
            </p:audio>
            <p:seq concurrent="1" nextAc="seek">
              <p:cTn id="31" restart="whenNotActive" fill="hold" evtFilter="cancelBubble" nodeType="interactiveSeq">
                <p:stCondLst>
                  <p:cond evt="onClick" delay="0">
                    <p:tgtEl>
                      <p:spTgt spid="259081"/>
                    </p:tgtEl>
                  </p:cond>
                </p:stCondLst>
                <p:endSync evt="end" delay="0">
                  <p:rtn val="all"/>
                </p:endSync>
                <p:childTnLst>
                  <p:par>
                    <p:cTn id="32" fill="hold" nodeType="clickPar">
                      <p:stCondLst>
                        <p:cond delay="0"/>
                      </p:stCondLst>
                      <p:childTnLst>
                        <p:par>
                          <p:cTn id="33" fill="hold" nodeType="withGroup">
                            <p:stCondLst>
                              <p:cond delay="0"/>
                            </p:stCondLst>
                            <p:childTnLst>
                              <p:par>
                                <p:cTn id="34" presetID="1" presetClass="mediacall" presetSubtype="0" fill="hold" nodeType="clickEffect">
                                  <p:stCondLst>
                                    <p:cond delay="0"/>
                                  </p:stCondLst>
                                  <p:childTnLst>
                                    <p:cmd type="call" cmd="playFrom(0.0)">
                                      <p:cBhvr>
                                        <p:cTn id="35" dur="54935" fill="hold"/>
                                        <p:tgtEl>
                                          <p:spTgt spid="259081"/>
                                        </p:tgtEl>
                                      </p:cBhvr>
                                    </p:cmd>
                                  </p:childTnLst>
                                </p:cTn>
                              </p:par>
                            </p:childTnLst>
                          </p:cTn>
                        </p:par>
                      </p:childTnLst>
                    </p:cTn>
                  </p:par>
                </p:childTnLst>
              </p:cTn>
              <p:nextCondLst>
                <p:cond evt="onClick" delay="0">
                  <p:tgtEl>
                    <p:spTgt spid="259081"/>
                  </p:tgtEl>
                </p:cond>
              </p:nextCondLst>
            </p:seq>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259081"/>
                </p:tgtEl>
              </p:cMediaNode>
            </p:audio>
            <p:seq concurrent="1" nextAc="seek">
              <p:cTn id="37" restart="whenNotActive" fill="hold" evtFilter="cancelBubble" nodeType="interactiveSeq">
                <p:stCondLst>
                  <p:cond evt="onClick" delay="0">
                    <p:tgtEl>
                      <p:spTgt spid="259083"/>
                    </p:tgtEl>
                  </p:cond>
                </p:stCondLst>
                <p:endSync evt="end" delay="0">
                  <p:rtn val="all"/>
                </p:endSync>
                <p:childTnLst>
                  <p:par>
                    <p:cTn id="38" fill="hold" nodeType="clickPar">
                      <p:stCondLst>
                        <p:cond delay="0"/>
                      </p:stCondLst>
                      <p:childTnLst>
                        <p:par>
                          <p:cTn id="39" fill="hold" nodeType="withGroup">
                            <p:stCondLst>
                              <p:cond delay="0"/>
                            </p:stCondLst>
                            <p:childTnLst>
                              <p:par>
                                <p:cTn id="40" presetID="1" presetClass="mediacall" presetSubtype="0" fill="hold" nodeType="clickEffect">
                                  <p:stCondLst>
                                    <p:cond delay="0"/>
                                  </p:stCondLst>
                                  <p:childTnLst>
                                    <p:cmd type="call" cmd="playFrom(0.0)">
                                      <p:cBhvr>
                                        <p:cTn id="41" dur="1412" fill="hold"/>
                                        <p:tgtEl>
                                          <p:spTgt spid="259083"/>
                                        </p:tgtEl>
                                      </p:cBhvr>
                                    </p:cmd>
                                  </p:childTnLst>
                                </p:cTn>
                              </p:par>
                            </p:childTnLst>
                          </p:cTn>
                        </p:par>
                      </p:childTnLst>
                    </p:cTn>
                  </p:par>
                </p:childTnLst>
              </p:cTn>
              <p:nextCondLst>
                <p:cond evt="onClick" delay="0">
                  <p:tgtEl>
                    <p:spTgt spid="259083"/>
                  </p:tgtEl>
                </p:cond>
              </p:nextCondLst>
            </p:seq>
            <p:audio>
              <p:cMediaNode>
                <p:cTn id="42" fill="hold" display="0">
                  <p:stCondLst>
                    <p:cond delay="indefinite"/>
                  </p:stCondLst>
                  <p:endCondLst>
                    <p:cond evt="onNext" delay="0">
                      <p:tgtEl>
                        <p:sldTgt/>
                      </p:tgtEl>
                    </p:cond>
                    <p:cond evt="onPrev" delay="0">
                      <p:tgtEl>
                        <p:sldTgt/>
                      </p:tgtEl>
                    </p:cond>
                    <p:cond evt="onStopAudio" delay="0">
                      <p:tgtEl>
                        <p:sldTgt/>
                      </p:tgtEl>
                    </p:cond>
                  </p:endCondLst>
                </p:cTn>
                <p:tgtEl>
                  <p:spTgt spid="259083"/>
                </p:tgtEl>
              </p:cMediaNode>
            </p:audio>
          </p:childTnLst>
        </p:cTn>
      </p:par>
    </p:tnLst>
    <p:bldLst>
      <p:bldP spid="259078" grpId="0"/>
      <p:bldP spid="259082" grpId="0"/>
      <p:bldP spid="25908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38200" y="838199"/>
            <a:ext cx="8534400" cy="6109990"/>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a:solidFill>
                  <a:srgbClr val="000000"/>
                </a:solidFill>
                <a:effectLst>
                  <a:outerShdw blurRad="38100" dist="38100" dir="2700000" algn="tl">
                    <a:srgbClr val="DDDDDD"/>
                  </a:outerShdw>
                </a:effectLst>
                <a:latin typeface="Arial" charset="0"/>
              </a:rPr>
              <a:t>Begriffserläuterung</a:t>
            </a:r>
          </a:p>
          <a:p>
            <a:pPr>
              <a:lnSpc>
                <a:spcPct val="110000"/>
              </a:lnSpc>
              <a:spcBef>
                <a:spcPts val="600"/>
              </a:spcBef>
              <a:buClrTx/>
              <a:buFontTx/>
              <a:buNone/>
              <a:defRPr/>
            </a:pPr>
            <a:endParaRPr lang="de-DE" sz="1800" dirty="0">
              <a:solidFill>
                <a:srgbClr val="000000"/>
              </a:solidFill>
              <a:effectLst>
                <a:outerShdw blurRad="38100" dist="38100" dir="2700000" algn="tl">
                  <a:srgbClr val="DDDDDD"/>
                </a:outerShdw>
              </a:effectLst>
              <a:latin typeface="Arial" charset="0"/>
            </a:endParaRPr>
          </a:p>
          <a:p>
            <a:pPr>
              <a:lnSpc>
                <a:spcPct val="110000"/>
              </a:lnSpc>
              <a:spcBef>
                <a:spcPts val="600"/>
              </a:spcBef>
              <a:buClrTx/>
              <a:buFontTx/>
              <a:buNone/>
              <a:defRPr/>
            </a:pPr>
            <a:r>
              <a:rPr lang="de-DE" sz="1600" dirty="0">
                <a:solidFill>
                  <a:srgbClr val="000000"/>
                </a:solidFill>
                <a:effectLst>
                  <a:outerShdw blurRad="38100" dist="38100" dir="2700000" algn="tl">
                    <a:srgbClr val="DDDDDD"/>
                  </a:outerShdw>
                </a:effectLst>
                <a:latin typeface="Arial" charset="0"/>
              </a:rPr>
              <a:t>Als Granulieren oder Granieren (zu lat. </a:t>
            </a:r>
            <a:r>
              <a:rPr lang="de-DE" sz="1600" dirty="0" err="1">
                <a:solidFill>
                  <a:srgbClr val="000000"/>
                </a:solidFill>
                <a:effectLst>
                  <a:outerShdw blurRad="38100" dist="38100" dir="2700000" algn="tl">
                    <a:srgbClr val="DDDDDD"/>
                  </a:outerShdw>
                </a:effectLst>
                <a:latin typeface="Arial" charset="0"/>
              </a:rPr>
              <a:t>granum</a:t>
            </a:r>
            <a:r>
              <a:rPr lang="de-DE" sz="1600" dirty="0">
                <a:solidFill>
                  <a:srgbClr val="000000"/>
                </a:solidFill>
                <a:effectLst>
                  <a:outerShdw blurRad="38100" dist="38100" dir="2700000" algn="tl">
                    <a:srgbClr val="DDDDDD"/>
                  </a:outerShdw>
                </a:effectLst>
                <a:latin typeface="Arial" charset="0"/>
              </a:rPr>
              <a:t>, "Korn", "Körnen") bezeichnet man das Verwandeln von entweder großen Partikeln oder von sehr kleinen Partikeln mit unterschiedlicher Partikelgröße (Pulver) in ein Haufwerk mit Partikeln enger Partikelgröße.</a:t>
            </a:r>
          </a:p>
          <a:p>
            <a:pPr algn="r">
              <a:lnSpc>
                <a:spcPct val="110000"/>
              </a:lnSpc>
              <a:spcBef>
                <a:spcPts val="600"/>
              </a:spcBef>
              <a:buClrTx/>
              <a:buFontTx/>
              <a:buNone/>
              <a:defRPr/>
            </a:pPr>
            <a:r>
              <a:rPr lang="de-DE" sz="1600" dirty="0" err="1">
                <a:solidFill>
                  <a:srgbClr val="000000"/>
                </a:solidFill>
                <a:effectLst>
                  <a:outerShdw blurRad="38100" dist="38100" dir="2700000" algn="tl">
                    <a:srgbClr val="DDDDDD"/>
                  </a:outerShdw>
                </a:effectLst>
                <a:latin typeface="Arial" charset="0"/>
              </a:rPr>
              <a:t>de.wikipedia.org</a:t>
            </a:r>
            <a:r>
              <a:rPr lang="de-DE" sz="1600" dirty="0">
                <a:solidFill>
                  <a:srgbClr val="000000"/>
                </a:solidFill>
                <a:effectLst>
                  <a:outerShdw blurRad="38100" dist="38100" dir="2700000" algn="tl">
                    <a:srgbClr val="DDDDDD"/>
                  </a:outerShdw>
                </a:effectLst>
                <a:latin typeface="Arial" charset="0"/>
              </a:rPr>
              <a:t>/</a:t>
            </a:r>
            <a:r>
              <a:rPr lang="de-DE" sz="1600" dirty="0" err="1">
                <a:solidFill>
                  <a:srgbClr val="000000"/>
                </a:solidFill>
                <a:effectLst>
                  <a:outerShdw blurRad="38100" dist="38100" dir="2700000" algn="tl">
                    <a:srgbClr val="DDDDDD"/>
                  </a:outerShdw>
                </a:effectLst>
                <a:latin typeface="Arial" charset="0"/>
              </a:rPr>
              <a:t>wiki</a:t>
            </a:r>
            <a:r>
              <a:rPr lang="de-DE" sz="1600" dirty="0">
                <a:solidFill>
                  <a:srgbClr val="000000"/>
                </a:solidFill>
                <a:effectLst>
                  <a:outerShdw blurRad="38100" dist="38100" dir="2700000" algn="tl">
                    <a:srgbClr val="DDDDDD"/>
                  </a:outerShdw>
                </a:effectLst>
                <a:latin typeface="Arial" charset="0"/>
              </a:rPr>
              <a:t>/Granulieren [12.10.2014]</a:t>
            </a:r>
          </a:p>
          <a:p>
            <a:pPr>
              <a:lnSpc>
                <a:spcPct val="110000"/>
              </a:lnSpc>
              <a:spcBef>
                <a:spcPts val="600"/>
              </a:spcBef>
              <a:buClrTx/>
              <a:buFontTx/>
              <a:buNone/>
              <a:defRPr/>
            </a:pPr>
            <a:endParaRPr lang="de-DE" sz="1600" dirty="0">
              <a:solidFill>
                <a:srgbClr val="000000"/>
              </a:solidFill>
              <a:effectLst>
                <a:outerShdw blurRad="38100" dist="38100" dir="2700000" algn="tl">
                  <a:srgbClr val="DDDDDD"/>
                </a:outerShdw>
              </a:effectLst>
              <a:latin typeface="Arial" charset="0"/>
            </a:endParaRPr>
          </a:p>
          <a:p>
            <a:pPr>
              <a:lnSpc>
                <a:spcPct val="110000"/>
              </a:lnSpc>
              <a:spcBef>
                <a:spcPts val="600"/>
              </a:spcBef>
              <a:buClrTx/>
              <a:buFontTx/>
              <a:buNone/>
              <a:defRPr/>
            </a:pPr>
            <a:r>
              <a:rPr lang="de-DE" sz="1600" dirty="0">
                <a:solidFill>
                  <a:srgbClr val="000000"/>
                </a:solidFill>
                <a:effectLst>
                  <a:outerShdw blurRad="38100" dist="38100" dir="2700000" algn="tl">
                    <a:srgbClr val="DDDDDD"/>
                  </a:outerShdw>
                </a:effectLst>
                <a:latin typeface="Arial" charset="0"/>
              </a:rPr>
              <a:t>Granulare Materie, auch ein Granulares Medium oder Granulat genannt, besteht aus vielen kleinen, festen Partikeln wie Körnern oder Kugeln. Beispiele für diesen Zustand sind körnige Materialien wie Sand, pulverförmige Materialien wie Puder, oder in großen Mengen auch loses Material wie beispielsweise Geröll. </a:t>
            </a:r>
          </a:p>
          <a:p>
            <a:pPr algn="r">
              <a:lnSpc>
                <a:spcPct val="110000"/>
              </a:lnSpc>
              <a:spcBef>
                <a:spcPts val="600"/>
              </a:spcBef>
              <a:buClrTx/>
              <a:buFontTx/>
              <a:buNone/>
              <a:defRPr/>
            </a:pPr>
            <a:r>
              <a:rPr lang="de-DE" sz="1600" dirty="0" err="1">
                <a:solidFill>
                  <a:srgbClr val="000000"/>
                </a:solidFill>
                <a:effectLst>
                  <a:outerShdw blurRad="38100" dist="38100" dir="2700000" algn="tl">
                    <a:srgbClr val="DDDDDD"/>
                  </a:outerShdw>
                </a:effectLst>
                <a:latin typeface="Arial" charset="0"/>
              </a:rPr>
              <a:t>de.wikipedia.org</a:t>
            </a:r>
            <a:r>
              <a:rPr lang="de-DE" sz="1600" dirty="0">
                <a:solidFill>
                  <a:srgbClr val="000000"/>
                </a:solidFill>
                <a:effectLst>
                  <a:outerShdw blurRad="38100" dist="38100" dir="2700000" algn="tl">
                    <a:srgbClr val="DDDDDD"/>
                  </a:outerShdw>
                </a:effectLst>
                <a:latin typeface="Arial" charset="0"/>
              </a:rPr>
              <a:t>/</a:t>
            </a:r>
            <a:r>
              <a:rPr lang="de-DE" sz="1600" dirty="0" err="1">
                <a:solidFill>
                  <a:srgbClr val="000000"/>
                </a:solidFill>
                <a:effectLst>
                  <a:outerShdw blurRad="38100" dist="38100" dir="2700000" algn="tl">
                    <a:srgbClr val="DDDDDD"/>
                  </a:outerShdw>
                </a:effectLst>
                <a:latin typeface="Arial" charset="0"/>
              </a:rPr>
              <a:t>wiki</a:t>
            </a:r>
            <a:r>
              <a:rPr lang="de-DE" sz="1600" dirty="0">
                <a:solidFill>
                  <a:srgbClr val="000000"/>
                </a:solidFill>
                <a:effectLst>
                  <a:outerShdw blurRad="38100" dist="38100" dir="2700000" algn="tl">
                    <a:srgbClr val="DDDDDD"/>
                  </a:outerShdw>
                </a:effectLst>
                <a:latin typeface="Arial" charset="0"/>
              </a:rPr>
              <a:t>/</a:t>
            </a:r>
            <a:r>
              <a:rPr lang="de-DE" sz="1600" dirty="0" err="1">
                <a:solidFill>
                  <a:srgbClr val="000000"/>
                </a:solidFill>
                <a:effectLst>
                  <a:outerShdw blurRad="38100" dist="38100" dir="2700000" algn="tl">
                    <a:srgbClr val="DDDDDD"/>
                  </a:outerShdw>
                </a:effectLst>
                <a:latin typeface="Arial" charset="0"/>
              </a:rPr>
              <a:t>Granulare_Materie</a:t>
            </a:r>
            <a:r>
              <a:rPr lang="de-DE" sz="1600" dirty="0">
                <a:solidFill>
                  <a:srgbClr val="000000"/>
                </a:solidFill>
                <a:effectLst>
                  <a:outerShdw blurRad="38100" dist="38100" dir="2700000" algn="tl">
                    <a:srgbClr val="DDDDDD"/>
                  </a:outerShdw>
                </a:effectLst>
                <a:latin typeface="Arial" charset="0"/>
              </a:rPr>
              <a:t> [12.10.2014]</a:t>
            </a:r>
          </a:p>
          <a:p>
            <a:endParaRPr lang="de-DE" sz="1800" dirty="0">
              <a:solidFill>
                <a:srgbClr val="000000"/>
              </a:solidFill>
            </a:endParaRPr>
          </a:p>
          <a:p>
            <a:r>
              <a:rPr lang="de-DE" sz="1800" dirty="0">
                <a:solidFill>
                  <a:srgbClr val="000000"/>
                </a:solidFill>
              </a:rPr>
              <a:t>Granulare Klänge in der Natur:</a:t>
            </a:r>
            <a:br>
              <a:rPr lang="de-DE" sz="1800" dirty="0">
                <a:solidFill>
                  <a:srgbClr val="000000"/>
                </a:solidFill>
              </a:rPr>
            </a:br>
            <a:r>
              <a:rPr lang="de-DE" sz="1800" dirty="0">
                <a:solidFill>
                  <a:srgbClr val="000000"/>
                </a:solidFill>
              </a:rPr>
              <a:t>(</a:t>
            </a:r>
            <a:r>
              <a:rPr lang="de-DE" sz="1600" dirty="0">
                <a:solidFill>
                  <a:srgbClr val="000000"/>
                </a:solidFill>
              </a:rPr>
              <a:t>Viele, sehr kurze, dicht aufeinander folgende Klangereignisse)</a:t>
            </a:r>
            <a:endParaRPr lang="de-DE" sz="1600" dirty="0">
              <a:solidFill>
                <a:srgbClr val="000000"/>
              </a:solidFill>
              <a:effectLst>
                <a:outerShdw blurRad="38100" dist="38100" dir="2700000" algn="tl">
                  <a:srgbClr val="DDDDDD"/>
                </a:outerShdw>
              </a:effectLst>
              <a:latin typeface="Arial" charset="0"/>
            </a:endParaRPr>
          </a:p>
          <a:p>
            <a:endParaRPr lang="de-DE" sz="1800" dirty="0">
              <a:solidFill>
                <a:srgbClr val="000000"/>
              </a:solidFill>
            </a:endParaRPr>
          </a:p>
          <a:p>
            <a:pPr marL="742950" lvl="1" indent="-285750">
              <a:buFont typeface="Arial"/>
              <a:buChar char="•"/>
            </a:pPr>
            <a:r>
              <a:rPr lang="de-DE" sz="1800" dirty="0">
                <a:solidFill>
                  <a:srgbClr val="000000"/>
                </a:solidFill>
              </a:rPr>
              <a:t>Regen</a:t>
            </a:r>
          </a:p>
          <a:p>
            <a:pPr marL="742950" lvl="1" indent="-285750">
              <a:buFont typeface="Arial"/>
              <a:buChar char="•"/>
            </a:pPr>
            <a:r>
              <a:rPr lang="de-DE" sz="1800" dirty="0">
                <a:solidFill>
                  <a:srgbClr val="000000"/>
                </a:solidFill>
              </a:rPr>
              <a:t>Schnee/Eis Bruch</a:t>
            </a:r>
          </a:p>
          <a:p>
            <a:pPr marL="742950" lvl="1" indent="-285750">
              <a:buFont typeface="Arial"/>
              <a:buChar char="•"/>
            </a:pPr>
            <a:r>
              <a:rPr lang="de-DE" sz="1800" dirty="0">
                <a:solidFill>
                  <a:srgbClr val="000000"/>
                </a:solidFill>
              </a:rPr>
              <a:t>Feuer-Knistern</a:t>
            </a:r>
            <a:endParaRPr lang="de-DE" sz="1800" dirty="0">
              <a:solidFill>
                <a:srgbClr val="000000"/>
              </a:solidFill>
              <a:effectLst>
                <a:outerShdw blurRad="38100" dist="38100" dir="2700000" algn="tl">
                  <a:srgbClr val="DDDDDD"/>
                </a:outerShdw>
              </a:effectLst>
              <a:latin typeface="Arial" charset="0"/>
            </a:endParaRPr>
          </a:p>
          <a:p>
            <a:pPr>
              <a:lnSpc>
                <a:spcPct val="110000"/>
              </a:lnSpc>
              <a:spcBef>
                <a:spcPts val="600"/>
              </a:spcBef>
              <a:buClrTx/>
              <a:buFontTx/>
              <a:buNone/>
              <a:defRPr/>
            </a:pPr>
            <a:endParaRPr lang="de-DE" sz="1800" dirty="0">
              <a:solidFill>
                <a:srgbClr val="000000"/>
              </a:solidFill>
              <a:effectLst>
                <a:outerShdw blurRad="38100" dist="38100" dir="2700000" algn="tl">
                  <a:srgbClr val="DDDDDD"/>
                </a:outerShdw>
              </a:effectLst>
              <a:latin typeface="Arial" charset="0"/>
            </a:endParaRPr>
          </a:p>
        </p:txBody>
      </p:sp>
    </p:spTree>
    <p:extLst>
      <p:ext uri="{BB962C8B-B14F-4D97-AF65-F5344CB8AC3E}">
        <p14:creationId xmlns:p14="http://schemas.microsoft.com/office/powerpoint/2010/main" val="186145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63848" y="467469"/>
            <a:ext cx="8534400" cy="421358"/>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a:solidFill>
                  <a:srgbClr val="000000"/>
                </a:solidFill>
                <a:effectLst>
                  <a:outerShdw blurRad="38100" dist="38100" dir="2700000" algn="tl">
                    <a:srgbClr val="DDDDDD"/>
                  </a:outerShdw>
                </a:effectLst>
                <a:latin typeface="Arial" charset="0"/>
              </a:rPr>
              <a:t>Zeitskalen</a:t>
            </a:r>
          </a:p>
          <a:p>
            <a:pPr>
              <a:lnSpc>
                <a:spcPct val="110000"/>
              </a:lnSpc>
              <a:spcBef>
                <a:spcPts val="600"/>
              </a:spcBef>
              <a:buClrTx/>
              <a:buFontTx/>
              <a:buNone/>
              <a:defRPr/>
            </a:pPr>
            <a:endParaRPr lang="de-DE" dirty="0">
              <a:solidFill>
                <a:srgbClr val="000000"/>
              </a:solidFill>
              <a:effectLst>
                <a:outerShdw blurRad="38100" dist="38100" dir="2700000" algn="tl">
                  <a:srgbClr val="DDDDDD"/>
                </a:outerShdw>
              </a:effectLst>
              <a:latin typeface="Arial" charset="0"/>
            </a:endParaRPr>
          </a:p>
          <a:p>
            <a:pPr>
              <a:lnSpc>
                <a:spcPct val="110000"/>
              </a:lnSpc>
              <a:spcBef>
                <a:spcPts val="600"/>
              </a:spcBef>
              <a:buClrTx/>
              <a:buFontTx/>
              <a:buNone/>
              <a:defRPr/>
            </a:pPr>
            <a:endParaRPr lang="de-DE" dirty="0">
              <a:solidFill>
                <a:srgbClr val="000000"/>
              </a:solidFill>
              <a:effectLst>
                <a:outerShdw blurRad="38100" dist="38100" dir="2700000" algn="tl">
                  <a:srgbClr val="DDDDDD"/>
                </a:outerShdw>
              </a:effectLst>
              <a:latin typeface="Arial" charset="0"/>
            </a:endParaRPr>
          </a:p>
        </p:txBody>
      </p:sp>
      <p:graphicFrame>
        <p:nvGraphicFramePr>
          <p:cNvPr id="2" name="Tabelle 1"/>
          <p:cNvGraphicFramePr>
            <a:graphicFrameLocks noGrp="1"/>
          </p:cNvGraphicFramePr>
          <p:nvPr>
            <p:extLst>
              <p:ext uri="{D42A27DB-BD31-4B8C-83A1-F6EECF244321}">
                <p14:modId xmlns:p14="http://schemas.microsoft.com/office/powerpoint/2010/main" val="3101367251"/>
              </p:ext>
            </p:extLst>
          </p:nvPr>
        </p:nvGraphicFramePr>
        <p:xfrm>
          <a:off x="863848" y="1547589"/>
          <a:ext cx="8424936" cy="5039360"/>
        </p:xfrm>
        <a:graphic>
          <a:graphicData uri="http://schemas.openxmlformats.org/drawingml/2006/table">
            <a:tbl>
              <a:tblPr firstRow="1" bandRow="1">
                <a:tableStyleId>{69CF1AB2-1976-4502-BF36-3FF5EA218861}</a:tableStyleId>
              </a:tblPr>
              <a:tblGrid>
                <a:gridCol w="1872208">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3528392">
                  <a:extLst>
                    <a:ext uri="{9D8B030D-6E8A-4147-A177-3AD203B41FA5}">
                      <a16:colId xmlns:a16="http://schemas.microsoft.com/office/drawing/2014/main" val="20002"/>
                    </a:ext>
                  </a:extLst>
                </a:gridCol>
              </a:tblGrid>
              <a:tr h="370840">
                <a:tc>
                  <a:txBody>
                    <a:bodyPr/>
                    <a:lstStyle/>
                    <a:p>
                      <a:pPr algn="l"/>
                      <a:r>
                        <a:rPr lang="de-DE" b="0" dirty="0">
                          <a:effectLst/>
                        </a:rPr>
                        <a:t>1. </a:t>
                      </a:r>
                      <a:r>
                        <a:rPr lang="de-DE" b="0" dirty="0" err="1">
                          <a:effectLst/>
                        </a:rPr>
                        <a:t>Infinte</a:t>
                      </a:r>
                      <a:endParaRPr lang="de-DE" b="0" dirty="0">
                        <a:effectLst/>
                        <a:latin typeface="Liberation Sans"/>
                      </a:endParaRPr>
                    </a:p>
                  </a:txBody>
                  <a:tcPr anchor="ctr"/>
                </a:tc>
                <a:tc>
                  <a:txBody>
                    <a:bodyPr/>
                    <a:lstStyle/>
                    <a:p>
                      <a:pPr algn="l"/>
                      <a:r>
                        <a:rPr lang="en-GB" b="0" dirty="0" err="1"/>
                        <a:t>Unendlich</a:t>
                      </a:r>
                      <a:r>
                        <a:rPr lang="en-GB" b="0" dirty="0"/>
                        <a:t> </a:t>
                      </a:r>
                      <a:r>
                        <a:rPr lang="en-GB" b="0" dirty="0" err="1"/>
                        <a:t>lang</a:t>
                      </a:r>
                      <a:endParaRPr lang="en-GB" b="0" dirty="0"/>
                    </a:p>
                  </a:txBody>
                  <a:tcPr anchor="ctr"/>
                </a:tc>
                <a:tc>
                  <a:txBody>
                    <a:bodyPr/>
                    <a:lstStyle/>
                    <a:p>
                      <a:pPr algn="l"/>
                      <a:r>
                        <a:rPr lang="de-DE" sz="1600" b="0" dirty="0">
                          <a:effectLst/>
                        </a:rPr>
                        <a:t>Ideal in der Mathematik; z.B.: unendlich periodischer Sinus</a:t>
                      </a:r>
                      <a:endParaRPr lang="de-DE" sz="1600" b="0" dirty="0">
                        <a:effectLst/>
                        <a:latin typeface="Liberation Sans"/>
                      </a:endParaRPr>
                    </a:p>
                  </a:txBody>
                  <a:tcPr anchor="ctr"/>
                </a:tc>
                <a:extLst>
                  <a:ext uri="{0D108BD9-81ED-4DB2-BD59-A6C34878D82A}">
                    <a16:rowId xmlns:a16="http://schemas.microsoft.com/office/drawing/2014/main" val="10000"/>
                  </a:ext>
                </a:extLst>
              </a:tr>
              <a:tr h="370840">
                <a:tc>
                  <a:txBody>
                    <a:bodyPr/>
                    <a:lstStyle/>
                    <a:p>
                      <a:pPr algn="l"/>
                      <a:r>
                        <a:rPr lang="de-DE" b="0" dirty="0">
                          <a:effectLst/>
                        </a:rPr>
                        <a:t>2. Supra</a:t>
                      </a:r>
                      <a:endParaRPr lang="de-DE" b="0" dirty="0">
                        <a:effectLst/>
                        <a:latin typeface="Liberation Sans"/>
                      </a:endParaRPr>
                    </a:p>
                  </a:txBody>
                  <a:tcPr anchor="ctr"/>
                </a:tc>
                <a:tc>
                  <a:txBody>
                    <a:bodyPr/>
                    <a:lstStyle/>
                    <a:p>
                      <a:pPr algn="l"/>
                      <a:r>
                        <a:rPr lang="de-DE" b="0" dirty="0">
                          <a:effectLst/>
                        </a:rPr>
                        <a:t>Monate, Jahre, Jahrzehnte, Jahrhunderte</a:t>
                      </a:r>
                      <a:endParaRPr lang="de-DE" b="0" dirty="0">
                        <a:effectLst/>
                        <a:latin typeface="Liberation Sans"/>
                      </a:endParaRPr>
                    </a:p>
                  </a:txBody>
                  <a:tcPr anchor="ctr"/>
                </a:tc>
                <a:tc>
                  <a:txBody>
                    <a:bodyPr/>
                    <a:lstStyle/>
                    <a:p>
                      <a:pPr algn="l"/>
                      <a:r>
                        <a:rPr lang="de-DE" sz="1600" b="0" dirty="0">
                          <a:effectLst/>
                        </a:rPr>
                        <a:t>Überschreitet Länge einer individuellen Komposition; z.B. Cage, ASLPS</a:t>
                      </a:r>
                      <a:endParaRPr lang="de-DE" sz="1600" b="0" dirty="0">
                        <a:effectLst/>
                        <a:latin typeface="Liberation Sans"/>
                      </a:endParaRPr>
                    </a:p>
                  </a:txBody>
                  <a:tcPr anchor="ctr"/>
                </a:tc>
                <a:extLst>
                  <a:ext uri="{0D108BD9-81ED-4DB2-BD59-A6C34878D82A}">
                    <a16:rowId xmlns:a16="http://schemas.microsoft.com/office/drawing/2014/main" val="10001"/>
                  </a:ext>
                </a:extLst>
              </a:tr>
              <a:tr h="370840">
                <a:tc>
                  <a:txBody>
                    <a:bodyPr/>
                    <a:lstStyle/>
                    <a:p>
                      <a:pPr algn="l"/>
                      <a:r>
                        <a:rPr lang="de-DE" b="0">
                          <a:effectLst/>
                        </a:rPr>
                        <a:t>3. Macro</a:t>
                      </a:r>
                      <a:endParaRPr lang="de-DE" b="0">
                        <a:effectLst/>
                        <a:latin typeface="Liberation Sans"/>
                      </a:endParaRPr>
                    </a:p>
                  </a:txBody>
                  <a:tcPr anchor="ctr"/>
                </a:tc>
                <a:tc>
                  <a:txBody>
                    <a:bodyPr/>
                    <a:lstStyle/>
                    <a:p>
                      <a:pPr algn="l"/>
                      <a:r>
                        <a:rPr lang="de-DE" b="0">
                          <a:effectLst/>
                        </a:rPr>
                        <a:t>Minuten, Stunden, Tage</a:t>
                      </a:r>
                      <a:endParaRPr lang="de-DE" b="0">
                        <a:effectLst/>
                        <a:latin typeface="Liberation Sans"/>
                      </a:endParaRPr>
                    </a:p>
                  </a:txBody>
                  <a:tcPr anchor="ctr"/>
                </a:tc>
                <a:tc>
                  <a:txBody>
                    <a:bodyPr/>
                    <a:lstStyle/>
                    <a:p>
                      <a:pPr algn="l"/>
                      <a:r>
                        <a:rPr lang="de-DE" sz="1600" b="0" dirty="0">
                          <a:effectLst/>
                        </a:rPr>
                        <a:t>Einheit der allgemeinen musikalischen Form</a:t>
                      </a:r>
                      <a:endParaRPr lang="de-DE" sz="1600" b="0" dirty="0">
                        <a:effectLst/>
                        <a:latin typeface="Liberation Sans"/>
                      </a:endParaRPr>
                    </a:p>
                  </a:txBody>
                  <a:tcPr anchor="ctr"/>
                </a:tc>
                <a:extLst>
                  <a:ext uri="{0D108BD9-81ED-4DB2-BD59-A6C34878D82A}">
                    <a16:rowId xmlns:a16="http://schemas.microsoft.com/office/drawing/2014/main" val="10002"/>
                  </a:ext>
                </a:extLst>
              </a:tr>
              <a:tr h="370840">
                <a:tc>
                  <a:txBody>
                    <a:bodyPr/>
                    <a:lstStyle/>
                    <a:p>
                      <a:pPr algn="l"/>
                      <a:r>
                        <a:rPr lang="de-DE" b="0">
                          <a:effectLst/>
                        </a:rPr>
                        <a:t>4. Meso</a:t>
                      </a:r>
                      <a:endParaRPr lang="de-DE" b="0">
                        <a:effectLst/>
                        <a:latin typeface="Liberation Sans"/>
                      </a:endParaRPr>
                    </a:p>
                  </a:txBody>
                  <a:tcPr anchor="ctr"/>
                </a:tc>
                <a:tc>
                  <a:txBody>
                    <a:bodyPr/>
                    <a:lstStyle/>
                    <a:p>
                      <a:pPr algn="l"/>
                      <a:r>
                        <a:rPr lang="de-DE" b="0">
                          <a:effectLst/>
                        </a:rPr>
                        <a:t>Sekunden, Minuten</a:t>
                      </a:r>
                      <a:endParaRPr lang="de-DE" b="0">
                        <a:effectLst/>
                        <a:latin typeface="Liberation Sans"/>
                      </a:endParaRPr>
                    </a:p>
                  </a:txBody>
                  <a:tcPr anchor="ctr"/>
                </a:tc>
                <a:tc>
                  <a:txBody>
                    <a:bodyPr/>
                    <a:lstStyle/>
                    <a:p>
                      <a:pPr algn="l"/>
                      <a:r>
                        <a:rPr lang="de-DE" sz="1600" b="0" dirty="0">
                          <a:effectLst/>
                        </a:rPr>
                        <a:t>Unterteilung von </a:t>
                      </a:r>
                      <a:r>
                        <a:rPr lang="de-DE" sz="1600" b="0" dirty="0" err="1">
                          <a:effectLst/>
                        </a:rPr>
                        <a:t>Macro</a:t>
                      </a:r>
                      <a:r>
                        <a:rPr lang="de-DE" sz="1600" b="0" dirty="0">
                          <a:effectLst/>
                        </a:rPr>
                        <a:t>: Gruppieren von Klangobjekten in Phrasen</a:t>
                      </a:r>
                      <a:endParaRPr lang="de-DE" sz="1600" b="0" dirty="0">
                        <a:effectLst/>
                        <a:latin typeface="Liberation Sans"/>
                      </a:endParaRPr>
                    </a:p>
                  </a:txBody>
                  <a:tcPr anchor="ctr"/>
                </a:tc>
                <a:extLst>
                  <a:ext uri="{0D108BD9-81ED-4DB2-BD59-A6C34878D82A}">
                    <a16:rowId xmlns:a16="http://schemas.microsoft.com/office/drawing/2014/main" val="10003"/>
                  </a:ext>
                </a:extLst>
              </a:tr>
              <a:tr h="370840">
                <a:tc>
                  <a:txBody>
                    <a:bodyPr/>
                    <a:lstStyle/>
                    <a:p>
                      <a:pPr algn="l"/>
                      <a:r>
                        <a:rPr lang="de-DE" b="0" dirty="0">
                          <a:effectLst/>
                        </a:rPr>
                        <a:t>5. Sound-Objekt</a:t>
                      </a:r>
                      <a:endParaRPr lang="de-DE" b="0" dirty="0">
                        <a:effectLst/>
                        <a:latin typeface="Liberation Sans"/>
                      </a:endParaRPr>
                    </a:p>
                  </a:txBody>
                  <a:tcPr anchor="ctr"/>
                </a:tc>
                <a:tc>
                  <a:txBody>
                    <a:bodyPr/>
                    <a:lstStyle/>
                    <a:p>
                      <a:pPr algn="l"/>
                      <a:r>
                        <a:rPr lang="de-DE" b="0">
                          <a:effectLst/>
                        </a:rPr>
                        <a:t>Sekundenbruchteile, </a:t>
                      </a:r>
                      <a:endParaRPr lang="de-DE" b="0">
                        <a:effectLst/>
                        <a:latin typeface="Liberation Sans"/>
                      </a:endParaRPr>
                    </a:p>
                  </a:txBody>
                  <a:tcPr anchor="ctr"/>
                </a:tc>
                <a:tc>
                  <a:txBody>
                    <a:bodyPr/>
                    <a:lstStyle/>
                    <a:p>
                      <a:pPr algn="l"/>
                      <a:r>
                        <a:rPr lang="de-DE" sz="1600" b="0" dirty="0">
                          <a:effectLst/>
                        </a:rPr>
                        <a:t>Basis Einheit musikalischer Struktur</a:t>
                      </a:r>
                      <a:endParaRPr lang="de-DE" sz="1600" b="0" dirty="0">
                        <a:effectLst/>
                        <a:latin typeface="Liberation Sans"/>
                      </a:endParaRPr>
                    </a:p>
                  </a:txBody>
                  <a:tcPr anchor="ctr"/>
                </a:tc>
                <a:extLst>
                  <a:ext uri="{0D108BD9-81ED-4DB2-BD59-A6C34878D82A}">
                    <a16:rowId xmlns:a16="http://schemas.microsoft.com/office/drawing/2014/main" val="10004"/>
                  </a:ext>
                </a:extLst>
              </a:tr>
              <a:tr h="370840">
                <a:tc>
                  <a:txBody>
                    <a:bodyPr/>
                    <a:lstStyle/>
                    <a:p>
                      <a:pPr algn="l"/>
                      <a:r>
                        <a:rPr lang="de-DE" b="0" dirty="0">
                          <a:effectLst/>
                        </a:rPr>
                        <a:t>6. </a:t>
                      </a:r>
                      <a:r>
                        <a:rPr lang="de-DE" b="0" dirty="0" err="1">
                          <a:effectLst/>
                        </a:rPr>
                        <a:t>Micro</a:t>
                      </a:r>
                      <a:endParaRPr lang="de-DE" b="0" dirty="0">
                        <a:effectLst/>
                        <a:latin typeface="Liberation Sans"/>
                      </a:endParaRPr>
                    </a:p>
                  </a:txBody>
                  <a:tcPr anchor="ctr"/>
                </a:tc>
                <a:tc>
                  <a:txBody>
                    <a:bodyPr/>
                    <a:lstStyle/>
                    <a:p>
                      <a:pPr algn="l"/>
                      <a:r>
                        <a:rPr lang="de-DE" b="0" dirty="0">
                          <a:effectLst/>
                        </a:rPr>
                        <a:t>Millisekunden (</a:t>
                      </a:r>
                      <a:r>
                        <a:rPr lang="de-DE" b="0" dirty="0" err="1">
                          <a:effectLst/>
                        </a:rPr>
                        <a:t>ms</a:t>
                      </a:r>
                      <a:r>
                        <a:rPr lang="de-DE" b="0" dirty="0">
                          <a:effectLst/>
                        </a:rPr>
                        <a:t>),</a:t>
                      </a:r>
                    </a:p>
                    <a:p>
                      <a:pPr algn="l"/>
                      <a:r>
                        <a:rPr lang="de-DE" sz="1200" b="0" dirty="0">
                          <a:effectLst/>
                        </a:rPr>
                        <a:t>1/1000 Sekunde</a:t>
                      </a:r>
                      <a:endParaRPr lang="de-DE" sz="1200" b="0" dirty="0">
                        <a:effectLst/>
                        <a:latin typeface="Liberation Sans"/>
                      </a:endParaRPr>
                    </a:p>
                  </a:txBody>
                  <a:tcPr anchor="ctr"/>
                </a:tc>
                <a:tc>
                  <a:txBody>
                    <a:bodyPr/>
                    <a:lstStyle/>
                    <a:p>
                      <a:pPr algn="l"/>
                      <a:r>
                        <a:rPr lang="de-DE" sz="1600" b="0" dirty="0">
                          <a:effectLst/>
                        </a:rPr>
                        <a:t>Klang-Dauern bis zur Grenze der akustischen Wahrnehmung</a:t>
                      </a:r>
                      <a:endParaRPr lang="de-DE" sz="1600" b="0" dirty="0">
                        <a:effectLst/>
                        <a:latin typeface="Liberation Sans"/>
                      </a:endParaRPr>
                    </a:p>
                  </a:txBody>
                  <a:tcPr anchor="ctr"/>
                </a:tc>
                <a:extLst>
                  <a:ext uri="{0D108BD9-81ED-4DB2-BD59-A6C34878D82A}">
                    <a16:rowId xmlns:a16="http://schemas.microsoft.com/office/drawing/2014/main" val="10005"/>
                  </a:ext>
                </a:extLst>
              </a:tr>
              <a:tr h="370840">
                <a:tc>
                  <a:txBody>
                    <a:bodyPr/>
                    <a:lstStyle/>
                    <a:p>
                      <a:pPr algn="l"/>
                      <a:r>
                        <a:rPr lang="de-DE" b="0">
                          <a:effectLst/>
                        </a:rPr>
                        <a:t>7. Sample</a:t>
                      </a:r>
                      <a:endParaRPr lang="de-DE" b="0">
                        <a:effectLst/>
                        <a:latin typeface="Liberation Sans"/>
                      </a:endParaRPr>
                    </a:p>
                  </a:txBody>
                  <a:tcPr anchor="ctr"/>
                </a:tc>
                <a:tc>
                  <a:txBody>
                    <a:bodyPr/>
                    <a:lstStyle/>
                    <a:p>
                      <a:pPr algn="l"/>
                      <a:r>
                        <a:rPr lang="de-DE" b="0" dirty="0">
                          <a:effectLst/>
                        </a:rPr>
                        <a:t>Mikrosekunden (</a:t>
                      </a:r>
                      <a:r>
                        <a:rPr lang="de-DE" b="0" dirty="0" err="1">
                          <a:effectLst/>
                        </a:rPr>
                        <a:t>μs</a:t>
                      </a:r>
                      <a:r>
                        <a:rPr lang="de-DE" b="0" dirty="0">
                          <a:effectLst/>
                        </a:rPr>
                        <a:t>), </a:t>
                      </a:r>
                      <a:r>
                        <a:rPr lang="de-DE" sz="1200" b="0" dirty="0">
                          <a:effectLst/>
                        </a:rPr>
                        <a:t>1/1.000.000 Sekunde</a:t>
                      </a:r>
                      <a:endParaRPr lang="de-DE" sz="1200" b="0" dirty="0">
                        <a:effectLst/>
                        <a:latin typeface="Liberation Sans"/>
                      </a:endParaRPr>
                    </a:p>
                  </a:txBody>
                  <a:tcPr anchor="ctr"/>
                </a:tc>
                <a:tc>
                  <a:txBody>
                    <a:bodyPr/>
                    <a:lstStyle/>
                    <a:p>
                      <a:pPr algn="l"/>
                      <a:r>
                        <a:rPr lang="de-DE" sz="1600" b="0" dirty="0">
                          <a:effectLst/>
                        </a:rPr>
                        <a:t>„Atomare Ebene“ digitaler Audio-Systeme;(Sample-Rates)</a:t>
                      </a:r>
                      <a:endParaRPr lang="de-DE" sz="1600" b="0" dirty="0">
                        <a:effectLst/>
                        <a:latin typeface="Liberation Sans"/>
                      </a:endParaRPr>
                    </a:p>
                  </a:txBody>
                  <a:tcPr anchor="ctr"/>
                </a:tc>
                <a:extLst>
                  <a:ext uri="{0D108BD9-81ED-4DB2-BD59-A6C34878D82A}">
                    <a16:rowId xmlns:a16="http://schemas.microsoft.com/office/drawing/2014/main" val="10006"/>
                  </a:ext>
                </a:extLst>
              </a:tr>
              <a:tr h="370840">
                <a:tc>
                  <a:txBody>
                    <a:bodyPr/>
                    <a:lstStyle/>
                    <a:p>
                      <a:pPr algn="l"/>
                      <a:r>
                        <a:rPr lang="de-DE" b="0">
                          <a:effectLst/>
                        </a:rPr>
                        <a:t>8. Subsample</a:t>
                      </a:r>
                      <a:endParaRPr lang="de-DE" b="0">
                        <a:effectLst/>
                        <a:latin typeface="Liberation Sans"/>
                      </a:endParaRPr>
                    </a:p>
                  </a:txBody>
                  <a:tcPr anchor="ctr"/>
                </a:tc>
                <a:tc>
                  <a:txBody>
                    <a:bodyPr/>
                    <a:lstStyle/>
                    <a:p>
                      <a:pPr algn="l"/>
                      <a:r>
                        <a:rPr lang="sv-SE" b="0" dirty="0">
                          <a:effectLst/>
                        </a:rPr>
                        <a:t>Nanosekunden (</a:t>
                      </a:r>
                      <a:r>
                        <a:rPr lang="sv-SE" b="0" dirty="0" err="1">
                          <a:effectLst/>
                        </a:rPr>
                        <a:t>ns</a:t>
                      </a:r>
                      <a:r>
                        <a:rPr lang="sv-SE" b="0" dirty="0">
                          <a:effectLst/>
                        </a:rPr>
                        <a:t>), </a:t>
                      </a:r>
                      <a:r>
                        <a:rPr lang="sv-SE" sz="1200" b="0" dirty="0">
                          <a:effectLst/>
                        </a:rPr>
                        <a:t>1/1.000.000.000 </a:t>
                      </a:r>
                      <a:r>
                        <a:rPr lang="sv-SE" sz="1200" b="0" dirty="0" err="1">
                          <a:effectLst/>
                        </a:rPr>
                        <a:t>Sekunde</a:t>
                      </a:r>
                      <a:endParaRPr lang="sv-SE" sz="1200" b="0" dirty="0">
                        <a:effectLst/>
                        <a:latin typeface="Liberation Sans"/>
                      </a:endParaRPr>
                    </a:p>
                  </a:txBody>
                  <a:tcPr anchor="ctr"/>
                </a:tc>
                <a:tc>
                  <a:txBody>
                    <a:bodyPr/>
                    <a:lstStyle/>
                    <a:p>
                      <a:pPr algn="l"/>
                      <a:r>
                        <a:rPr lang="de-DE" sz="1600" b="0" dirty="0">
                          <a:effectLst/>
                        </a:rPr>
                        <a:t>Ereignisse, welche zu kurz </a:t>
                      </a:r>
                      <a:r>
                        <a:rPr lang="de-DE" sz="1600" b="0" dirty="0" err="1">
                          <a:effectLst/>
                        </a:rPr>
                        <a:t>für</a:t>
                      </a:r>
                      <a:r>
                        <a:rPr lang="de-DE" sz="1600" b="0" dirty="0">
                          <a:effectLst/>
                        </a:rPr>
                        <a:t> eine quantisierte Aufnahme sind</a:t>
                      </a:r>
                      <a:endParaRPr lang="de-DE" sz="1600" b="0" dirty="0">
                        <a:effectLst/>
                        <a:latin typeface="Liberation Sans"/>
                      </a:endParaRPr>
                    </a:p>
                  </a:txBody>
                  <a:tcPr anchor="ctr"/>
                </a:tc>
                <a:extLst>
                  <a:ext uri="{0D108BD9-81ED-4DB2-BD59-A6C34878D82A}">
                    <a16:rowId xmlns:a16="http://schemas.microsoft.com/office/drawing/2014/main" val="10007"/>
                  </a:ext>
                </a:extLst>
              </a:tr>
              <a:tr h="370840">
                <a:tc>
                  <a:txBody>
                    <a:bodyPr/>
                    <a:lstStyle/>
                    <a:p>
                      <a:pPr algn="l"/>
                      <a:r>
                        <a:rPr lang="de-DE" b="0" dirty="0">
                          <a:effectLst/>
                        </a:rPr>
                        <a:t>9. Infinitesimal</a:t>
                      </a:r>
                      <a:endParaRPr lang="de-DE" b="0" dirty="0">
                        <a:effectLst/>
                        <a:latin typeface="Liberation Sans"/>
                      </a:endParaRPr>
                    </a:p>
                  </a:txBody>
                  <a:tcPr anchor="ctr"/>
                </a:tc>
                <a:tc>
                  <a:txBody>
                    <a:bodyPr/>
                    <a:lstStyle/>
                    <a:p>
                      <a:r>
                        <a:rPr lang="en-GB" b="0" dirty="0" err="1"/>
                        <a:t>Unendlich</a:t>
                      </a:r>
                      <a:r>
                        <a:rPr lang="en-GB" b="0" dirty="0"/>
                        <a:t> </a:t>
                      </a:r>
                      <a:r>
                        <a:rPr lang="en-GB" b="0" dirty="0" err="1"/>
                        <a:t>kurz</a:t>
                      </a:r>
                      <a:endParaRPr lang="en-GB" b="0" dirty="0"/>
                    </a:p>
                  </a:txBody>
                  <a:tcPr/>
                </a:tc>
                <a:tc>
                  <a:txBody>
                    <a:bodyPr/>
                    <a:lstStyle/>
                    <a:p>
                      <a:pPr algn="l"/>
                      <a:r>
                        <a:rPr lang="de-DE" sz="1600" b="0" dirty="0">
                          <a:effectLst/>
                        </a:rPr>
                        <a:t>Unendlich kurze Dauern</a:t>
                      </a:r>
                      <a:endParaRPr lang="de-DE" sz="1600" b="0" dirty="0">
                        <a:effectLst/>
                        <a:latin typeface="Liberation Sans"/>
                      </a:endParaRPr>
                    </a:p>
                  </a:txBody>
                  <a:tcPr anchor="ctr"/>
                </a:tc>
                <a:extLst>
                  <a:ext uri="{0D108BD9-81ED-4DB2-BD59-A6C34878D82A}">
                    <a16:rowId xmlns:a16="http://schemas.microsoft.com/office/drawing/2014/main" val="10008"/>
                  </a:ext>
                </a:extLst>
              </a:tr>
            </a:tbl>
          </a:graphicData>
        </a:graphic>
      </p:graphicFrame>
      <p:sp>
        <p:nvSpPr>
          <p:cNvPr id="4" name="Rechteck 3"/>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334369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type="title"/>
          </p:nvPr>
        </p:nvSpPr>
        <p:spPr>
          <a:xfrm>
            <a:off x="838200" y="990600"/>
            <a:ext cx="5710238" cy="403225"/>
          </a:xfrm>
          <a:noFill/>
          <a:ln/>
        </p:spPr>
        <p:txBody>
          <a:bodyPr>
            <a:spAutoFit/>
          </a:bodyPr>
          <a:lstStyle/>
          <a:p>
            <a:pPr>
              <a:buFont typeface="Arial" charset="0"/>
              <a:buNone/>
            </a:pPr>
            <a:r>
              <a:rPr lang="de-DE" sz="2400">
                <a:latin typeface="Helvetica" charset="0"/>
              </a:rPr>
              <a:t>Parameterkontinuum</a:t>
            </a:r>
            <a:endParaRPr lang="de-DE" sz="2400">
              <a:solidFill>
                <a:srgbClr val="676767"/>
              </a:solidFill>
              <a:latin typeface="Helvetica" charset="0"/>
            </a:endParaRPr>
          </a:p>
        </p:txBody>
      </p:sp>
      <p:pic>
        <p:nvPicPr>
          <p:cNvPr id="241674" name="Picture 10" descr="kontinu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9053513" cy="481806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type="title"/>
          </p:nvPr>
        </p:nvSpPr>
        <p:spPr>
          <a:xfrm>
            <a:off x="838200" y="990600"/>
            <a:ext cx="7874520" cy="415498"/>
          </a:xfrm>
          <a:noFill/>
          <a:ln/>
        </p:spPr>
        <p:txBody>
          <a:bodyPr wrap="square">
            <a:spAutoFit/>
          </a:bodyPr>
          <a:lstStyle/>
          <a:p>
            <a:pPr>
              <a:buFont typeface="Arial" charset="0"/>
              <a:buNone/>
            </a:pPr>
            <a:r>
              <a:rPr lang="de-DE" sz="2400" dirty="0" err="1">
                <a:latin typeface="Helvetica" charset="0"/>
              </a:rPr>
              <a:t>Grain</a:t>
            </a:r>
            <a:endParaRPr lang="de-DE" sz="2400" dirty="0">
              <a:solidFill>
                <a:srgbClr val="676767"/>
              </a:solidFill>
              <a:latin typeface="Helvetica" charset="0"/>
            </a:endParaRPr>
          </a:p>
        </p:txBody>
      </p:sp>
      <p:pic>
        <p:nvPicPr>
          <p:cNvPr id="2" name="Bild 1" descr="Seiten aus Granular Synthese Refera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016" y="539477"/>
            <a:ext cx="6912768" cy="6098597"/>
          </a:xfrm>
          <a:prstGeom prst="rect">
            <a:avLst/>
          </a:prstGeom>
        </p:spPr>
      </p:pic>
      <p:sp>
        <p:nvSpPr>
          <p:cNvPr id="5" name="Rechteck 4"/>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247093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63848" y="467469"/>
            <a:ext cx="8534400" cy="421358"/>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err="1">
                <a:solidFill>
                  <a:srgbClr val="000000"/>
                </a:solidFill>
                <a:effectLst>
                  <a:outerShdw blurRad="38100" dist="38100" dir="2700000" algn="tl">
                    <a:srgbClr val="DDDDDD"/>
                  </a:outerShdw>
                </a:effectLst>
                <a:latin typeface="Arial" charset="0"/>
              </a:rPr>
              <a:t>Graindauer</a:t>
            </a:r>
            <a:endParaRPr lang="de-DE" dirty="0">
              <a:solidFill>
                <a:srgbClr val="000000"/>
              </a:solidFill>
              <a:effectLst>
                <a:outerShdw blurRad="38100" dist="38100" dir="2700000" algn="tl">
                  <a:srgbClr val="DDDDDD"/>
                </a:outerShdw>
              </a:effectLst>
              <a:latin typeface="Arial" charset="0"/>
            </a:endParaRPr>
          </a:p>
        </p:txBody>
      </p:sp>
      <p:graphicFrame>
        <p:nvGraphicFramePr>
          <p:cNvPr id="2" name="Tabelle 1"/>
          <p:cNvGraphicFramePr>
            <a:graphicFrameLocks noGrp="1"/>
          </p:cNvGraphicFramePr>
          <p:nvPr>
            <p:extLst>
              <p:ext uri="{D42A27DB-BD31-4B8C-83A1-F6EECF244321}">
                <p14:modId xmlns:p14="http://schemas.microsoft.com/office/powerpoint/2010/main" val="941523280"/>
              </p:ext>
            </p:extLst>
          </p:nvPr>
        </p:nvGraphicFramePr>
        <p:xfrm>
          <a:off x="863848" y="1619597"/>
          <a:ext cx="8424936" cy="493776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3528392">
                  <a:extLst>
                    <a:ext uri="{9D8B030D-6E8A-4147-A177-3AD203B41FA5}">
                      <a16:colId xmlns:a16="http://schemas.microsoft.com/office/drawing/2014/main" val="20002"/>
                    </a:ext>
                  </a:extLst>
                </a:gridCol>
              </a:tblGrid>
              <a:tr h="370840">
                <a:tc>
                  <a:txBody>
                    <a:bodyPr/>
                    <a:lstStyle/>
                    <a:p>
                      <a:pPr algn="ctr"/>
                      <a:r>
                        <a:rPr lang="en-GB" sz="1800" b="0" i="0" u="none" strike="noStrike" kern="1200" baseline="0" dirty="0">
                          <a:solidFill>
                            <a:srgbClr val="000000"/>
                          </a:solidFill>
                          <a:latin typeface="+mn-lt"/>
                          <a:ea typeface="+mn-ea"/>
                          <a:cs typeface="+mn-cs"/>
                        </a:rPr>
                        <a:t> Grain-</a:t>
                      </a:r>
                      <a:r>
                        <a:rPr lang="en-GB" sz="1800" b="0" i="0" u="none" strike="noStrike" kern="1200" baseline="0" dirty="0" err="1">
                          <a:solidFill>
                            <a:srgbClr val="000000"/>
                          </a:solidFill>
                          <a:latin typeface="+mn-lt"/>
                          <a:ea typeface="+mn-ea"/>
                          <a:cs typeface="+mn-cs"/>
                        </a:rPr>
                        <a:t>Dauer</a:t>
                      </a:r>
                      <a:endParaRPr lang="en-GB" sz="1800" b="0" i="0" u="none" strike="noStrike" kern="1200" baseline="0" dirty="0">
                        <a:solidFill>
                          <a:srgbClr val="000000"/>
                        </a:solidFill>
                        <a:latin typeface="+mn-lt"/>
                        <a:ea typeface="+mn-ea"/>
                        <a:cs typeface="+mn-cs"/>
                      </a:endParaRPr>
                    </a:p>
                    <a:p>
                      <a:pPr algn="ctr"/>
                      <a:r>
                        <a:rPr lang="en-GB" sz="1800" b="0" i="0" u="none" strike="noStrike" kern="1200" baseline="0" dirty="0">
                          <a:solidFill>
                            <a:srgbClr val="000000"/>
                          </a:solidFill>
                          <a:latin typeface="+mn-lt"/>
                          <a:ea typeface="+mn-ea"/>
                          <a:cs typeface="+mn-cs"/>
                        </a:rPr>
                        <a:t>(D)</a:t>
                      </a:r>
                    </a:p>
                  </a:txBody>
                  <a:tcPr/>
                </a:tc>
                <a:tc>
                  <a:txBody>
                    <a:bodyPr/>
                    <a:lstStyle/>
                    <a:p>
                      <a:pPr algn="ctr"/>
                      <a:r>
                        <a:rPr lang="en-GB" sz="1800" b="0" i="0" u="none" strike="noStrike" kern="1200" baseline="0" dirty="0" err="1">
                          <a:solidFill>
                            <a:srgbClr val="000000"/>
                          </a:solidFill>
                          <a:latin typeface="+mn-lt"/>
                          <a:ea typeface="+mn-ea"/>
                          <a:cs typeface="+mn-cs"/>
                        </a:rPr>
                        <a:t>Frequenz</a:t>
                      </a:r>
                      <a:r>
                        <a:rPr lang="en-GB" sz="1800" b="0" i="0" u="none" strike="noStrike" kern="1200" baseline="0" dirty="0">
                          <a:solidFill>
                            <a:srgbClr val="000000"/>
                          </a:solidFill>
                          <a:latin typeface="+mn-lt"/>
                          <a:ea typeface="+mn-ea"/>
                          <a:cs typeface="+mn-cs"/>
                        </a:rPr>
                        <a:t> der Modulation</a:t>
                      </a:r>
                    </a:p>
                    <a:p>
                      <a:pPr algn="ctr"/>
                      <a:r>
                        <a:rPr lang="en-GB" sz="1800" b="0" i="0" u="none" strike="noStrike" kern="1200" baseline="0" dirty="0">
                          <a:solidFill>
                            <a:srgbClr val="000000"/>
                          </a:solidFill>
                          <a:latin typeface="+mn-lt"/>
                          <a:ea typeface="+mn-ea"/>
                          <a:cs typeface="+mn-cs"/>
                        </a:rPr>
                        <a:t>(1/D)</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800" b="0" i="0" u="none" strike="noStrike" kern="1200" baseline="0" dirty="0" err="1">
                          <a:solidFill>
                            <a:srgbClr val="000000"/>
                          </a:solidFill>
                          <a:latin typeface="+mn-lt"/>
                          <a:ea typeface="+mn-ea"/>
                          <a:cs typeface="+mn-cs"/>
                        </a:rPr>
                        <a:t>Effekt</a:t>
                      </a:r>
                      <a:endParaRPr lang="en-GB" dirty="0">
                        <a:solidFill>
                          <a:srgbClr val="000000"/>
                        </a:solidFill>
                      </a:endParaRPr>
                    </a:p>
                    <a:p>
                      <a:pPr algn="ctr"/>
                      <a:endParaRPr lang="en-GB" dirty="0">
                        <a:solidFill>
                          <a:srgbClr val="000000"/>
                        </a:solidFill>
                      </a:endParaRPr>
                    </a:p>
                  </a:txBody>
                  <a:tcPr/>
                </a:tc>
                <a:extLst>
                  <a:ext uri="{0D108BD9-81ED-4DB2-BD59-A6C34878D82A}">
                    <a16:rowId xmlns:a16="http://schemas.microsoft.com/office/drawing/2014/main" val="10000"/>
                  </a:ext>
                </a:extLst>
              </a:tr>
              <a:tr h="370840">
                <a:tc>
                  <a:txBody>
                    <a:bodyPr/>
                    <a:lstStyle/>
                    <a:p>
                      <a:pPr algn="l"/>
                      <a:r>
                        <a:rPr lang="de-DE" dirty="0">
                          <a:effectLst/>
                          <a:latin typeface="Liberation Sans"/>
                        </a:rPr>
                        <a:t>200 </a:t>
                      </a:r>
                      <a:r>
                        <a:rPr lang="de-DE" dirty="0" err="1">
                          <a:effectLst/>
                          <a:latin typeface="Liberation Sans"/>
                        </a:rPr>
                        <a:t>usec</a:t>
                      </a:r>
                      <a:endParaRPr lang="de-DE" dirty="0">
                        <a:effectLst/>
                        <a:latin typeface="Liberation Sans"/>
                      </a:endParaRPr>
                    </a:p>
                  </a:txBody>
                  <a:tcPr anchor="ctr"/>
                </a:tc>
                <a:tc>
                  <a:txBody>
                    <a:bodyPr/>
                    <a:lstStyle/>
                    <a:p>
                      <a:pPr algn="l"/>
                      <a:endParaRPr lang="de-DE" dirty="0">
                        <a:effectLst/>
                        <a:latin typeface="Liberation Sans"/>
                      </a:endParaRPr>
                    </a:p>
                    <a:p>
                      <a:pPr algn="l"/>
                      <a:r>
                        <a:rPr lang="de-DE" dirty="0">
                          <a:effectLst/>
                          <a:latin typeface="Liberation Sans"/>
                        </a:rPr>
                        <a:t>5000 Hz</a:t>
                      </a:r>
                    </a:p>
                    <a:p>
                      <a:pPr algn="l"/>
                      <a:endParaRPr lang="de-DE" dirty="0">
                        <a:effectLst/>
                        <a:latin typeface="Liberation Sans"/>
                      </a:endParaRPr>
                    </a:p>
                  </a:txBody>
                  <a:tcPr anchor="ctr"/>
                </a:tc>
                <a:tc>
                  <a:txBody>
                    <a:bodyPr/>
                    <a:lstStyle/>
                    <a:p>
                      <a:pPr algn="l"/>
                      <a:r>
                        <a:rPr lang="de-DE" sz="1600" dirty="0">
                          <a:effectLst/>
                          <a:latin typeface="Liberation Sans"/>
                        </a:rPr>
                        <a:t>Rauschen</a:t>
                      </a:r>
                    </a:p>
                  </a:txBody>
                  <a:tcPr anchor="ctr"/>
                </a:tc>
                <a:extLst>
                  <a:ext uri="{0D108BD9-81ED-4DB2-BD59-A6C34878D82A}">
                    <a16:rowId xmlns:a16="http://schemas.microsoft.com/office/drawing/2014/main" val="10001"/>
                  </a:ext>
                </a:extLst>
              </a:tr>
              <a:tr h="370840">
                <a:tc>
                  <a:txBody>
                    <a:bodyPr/>
                    <a:lstStyle/>
                    <a:p>
                      <a:pPr algn="l"/>
                      <a:r>
                        <a:rPr lang="de-DE" dirty="0">
                          <a:effectLst/>
                          <a:latin typeface="Liberation Sans"/>
                        </a:rPr>
                        <a:t>1 </a:t>
                      </a:r>
                      <a:r>
                        <a:rPr lang="de-DE" dirty="0" err="1">
                          <a:effectLst/>
                          <a:latin typeface="Liberation Sans"/>
                        </a:rPr>
                        <a:t>ms</a:t>
                      </a:r>
                      <a:endParaRPr lang="de-DE" dirty="0">
                        <a:effectLst/>
                        <a:latin typeface="Liberation San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effectLst/>
                          <a:latin typeface="Liberation Sans"/>
                        </a:rPr>
                        <a:t>1000 Hz</a:t>
                      </a:r>
                      <a:endParaRPr lang="en-GB"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600" dirty="0">
                        <a:effectLst/>
                        <a:latin typeface="Liberation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600" dirty="0">
                          <a:effectLst/>
                          <a:latin typeface="Liberation Sans"/>
                        </a:rPr>
                        <a:t>Pitch-Verlust</a:t>
                      </a:r>
                    </a:p>
                    <a:p>
                      <a:pPr algn="l"/>
                      <a:endParaRPr lang="de-DE" sz="1600" dirty="0">
                        <a:effectLst/>
                        <a:latin typeface="Liberation Sans"/>
                      </a:endParaRPr>
                    </a:p>
                  </a:txBody>
                  <a:tcPr anchor="ctr"/>
                </a:tc>
                <a:extLst>
                  <a:ext uri="{0D108BD9-81ED-4DB2-BD59-A6C34878D82A}">
                    <a16:rowId xmlns:a16="http://schemas.microsoft.com/office/drawing/2014/main" val="10002"/>
                  </a:ext>
                </a:extLst>
              </a:tr>
              <a:tr h="370840">
                <a:tc>
                  <a:txBody>
                    <a:bodyPr/>
                    <a:lstStyle/>
                    <a:p>
                      <a:pPr algn="l"/>
                      <a:r>
                        <a:rPr lang="de-DE" dirty="0">
                          <a:effectLst/>
                          <a:latin typeface="Liberation Sans"/>
                        </a:rPr>
                        <a:t>10 </a:t>
                      </a:r>
                      <a:r>
                        <a:rPr lang="de-DE" dirty="0" err="1">
                          <a:effectLst/>
                          <a:latin typeface="Liberation Sans"/>
                        </a:rPr>
                        <a:t>ms</a:t>
                      </a:r>
                      <a:endParaRPr lang="de-DE" dirty="0">
                        <a:effectLst/>
                        <a:latin typeface="Liberation San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a:effectLst/>
                          <a:latin typeface="Liberation Sans"/>
                        </a:rPr>
                        <a:t>100 Hz</a:t>
                      </a:r>
                      <a:endParaRPr lang="en-GB"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600" dirty="0">
                        <a:effectLst/>
                        <a:latin typeface="Liberation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600" dirty="0" err="1">
                          <a:effectLst/>
                          <a:latin typeface="Liberation Sans"/>
                        </a:rPr>
                        <a:t>Fluttering</a:t>
                      </a:r>
                      <a:endParaRPr lang="de-DE" sz="1600" dirty="0">
                        <a:effectLst/>
                        <a:latin typeface="Liberation Sans"/>
                      </a:endParaRPr>
                    </a:p>
                    <a:p>
                      <a:pPr algn="l"/>
                      <a:endParaRPr lang="de-DE" sz="1600" dirty="0">
                        <a:effectLst/>
                        <a:latin typeface="Liberation Sans"/>
                      </a:endParaRPr>
                    </a:p>
                  </a:txBody>
                  <a:tcPr anchor="ctr"/>
                </a:tc>
                <a:extLst>
                  <a:ext uri="{0D108BD9-81ED-4DB2-BD59-A6C34878D82A}">
                    <a16:rowId xmlns:a16="http://schemas.microsoft.com/office/drawing/2014/main" val="10003"/>
                  </a:ext>
                </a:extLst>
              </a:tr>
              <a:tr h="370840">
                <a:tc>
                  <a:txBody>
                    <a:bodyPr/>
                    <a:lstStyle/>
                    <a:p>
                      <a:pPr algn="l"/>
                      <a:r>
                        <a:rPr lang="de-DE" dirty="0">
                          <a:effectLst/>
                          <a:latin typeface="Liberation Sans"/>
                        </a:rPr>
                        <a:t>50 </a:t>
                      </a:r>
                      <a:r>
                        <a:rPr lang="de-DE" dirty="0" err="1">
                          <a:effectLst/>
                          <a:latin typeface="Liberation Sans"/>
                        </a:rPr>
                        <a:t>ms</a:t>
                      </a:r>
                      <a:endParaRPr lang="de-DE" dirty="0">
                        <a:effectLst/>
                        <a:latin typeface="Liberation Sans"/>
                      </a:endParaRPr>
                    </a:p>
                  </a:txBody>
                  <a:tcPr anchor="ctr"/>
                </a:tc>
                <a:tc>
                  <a:txBody>
                    <a:bodyPr/>
                    <a:lstStyle/>
                    <a:p>
                      <a:pPr algn="l"/>
                      <a:endParaRPr lang="de-DE" dirty="0">
                        <a:effectLst/>
                        <a:latin typeface="Liberation Sans"/>
                      </a:endParaRPr>
                    </a:p>
                    <a:p>
                      <a:pPr algn="l"/>
                      <a:r>
                        <a:rPr lang="de-DE" dirty="0">
                          <a:effectLst/>
                          <a:latin typeface="Liberation Sans"/>
                        </a:rPr>
                        <a:t>20 Hz</a:t>
                      </a:r>
                    </a:p>
                    <a:p>
                      <a:pPr algn="l"/>
                      <a:endParaRPr lang="de-DE" dirty="0">
                        <a:effectLst/>
                        <a:latin typeface="Liberation Sans"/>
                      </a:endParaRPr>
                    </a:p>
                  </a:txBody>
                  <a:tcPr anchor="ctr"/>
                </a:tc>
                <a:tc>
                  <a:txBody>
                    <a:bodyPr/>
                    <a:lstStyle/>
                    <a:p>
                      <a:pPr algn="l"/>
                      <a:r>
                        <a:rPr lang="de-DE" sz="1600" dirty="0">
                          <a:effectLst/>
                          <a:latin typeface="Liberation Sans"/>
                        </a:rPr>
                        <a:t>Stabiler Pitch</a:t>
                      </a:r>
                    </a:p>
                  </a:txBody>
                  <a:tcPr anchor="ctr"/>
                </a:tc>
                <a:extLst>
                  <a:ext uri="{0D108BD9-81ED-4DB2-BD59-A6C34878D82A}">
                    <a16:rowId xmlns:a16="http://schemas.microsoft.com/office/drawing/2014/main" val="10004"/>
                  </a:ext>
                </a:extLst>
              </a:tr>
              <a:tr h="370840">
                <a:tc>
                  <a:txBody>
                    <a:bodyPr/>
                    <a:lstStyle/>
                    <a:p>
                      <a:pPr algn="l"/>
                      <a:r>
                        <a:rPr lang="de-DE" dirty="0">
                          <a:effectLst/>
                          <a:latin typeface="Liberation Sans"/>
                        </a:rPr>
                        <a:t>200 </a:t>
                      </a:r>
                      <a:r>
                        <a:rPr lang="de-DE" dirty="0" err="1">
                          <a:effectLst/>
                          <a:latin typeface="Liberation Sans"/>
                        </a:rPr>
                        <a:t>ms</a:t>
                      </a:r>
                      <a:endParaRPr lang="de-DE" dirty="0">
                        <a:effectLst/>
                        <a:latin typeface="Liberation Sans"/>
                      </a:endParaRPr>
                    </a:p>
                  </a:txBody>
                  <a:tcPr anchor="ctr"/>
                </a:tc>
                <a:tc>
                  <a:txBody>
                    <a:bodyPr/>
                    <a:lstStyle/>
                    <a:p>
                      <a:pPr algn="l"/>
                      <a:r>
                        <a:rPr lang="de-DE" dirty="0">
                          <a:effectLst/>
                          <a:latin typeface="Liberation Sans"/>
                        </a:rPr>
                        <a:t>5 Hz</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600" dirty="0">
                        <a:effectLst/>
                        <a:latin typeface="Liberation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600" dirty="0">
                          <a:effectLst/>
                          <a:latin typeface="Liberation Sans"/>
                        </a:rPr>
                        <a:t>Loop</a:t>
                      </a:r>
                    </a:p>
                    <a:p>
                      <a:pPr algn="l"/>
                      <a:endParaRPr lang="de-DE" sz="1600" dirty="0">
                        <a:effectLst/>
                        <a:latin typeface="Liberation Sans"/>
                      </a:endParaRPr>
                    </a:p>
                  </a:txBody>
                  <a:tcPr anchor="ctr"/>
                </a:tc>
                <a:extLst>
                  <a:ext uri="{0D108BD9-81ED-4DB2-BD59-A6C34878D82A}">
                    <a16:rowId xmlns:a16="http://schemas.microsoft.com/office/drawing/2014/main" val="10005"/>
                  </a:ext>
                </a:extLst>
              </a:tr>
            </a:tbl>
          </a:graphicData>
        </a:graphic>
      </p:graphicFrame>
      <p:sp>
        <p:nvSpPr>
          <p:cNvPr id="4" name="Rechteck 3"/>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369200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38200" y="838200"/>
            <a:ext cx="8018536" cy="1573486"/>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err="1">
                <a:solidFill>
                  <a:schemeClr val="tx1"/>
                </a:solidFill>
                <a:effectLst>
                  <a:outerShdw blurRad="38100" dist="38100" dir="2700000" algn="tl">
                    <a:srgbClr val="DDDDDD"/>
                  </a:outerShdw>
                </a:effectLst>
                <a:latin typeface="Arial" charset="0"/>
              </a:rPr>
              <a:t>Grain</a:t>
            </a:r>
            <a:r>
              <a:rPr lang="de-DE" dirty="0">
                <a:solidFill>
                  <a:schemeClr val="tx1"/>
                </a:solidFill>
                <a:effectLst>
                  <a:outerShdw blurRad="38100" dist="38100" dir="2700000" algn="tl">
                    <a:srgbClr val="DDDDDD"/>
                  </a:outerShdw>
                </a:effectLst>
                <a:latin typeface="Arial" charset="0"/>
              </a:rPr>
              <a:t> Hüllkurve</a:t>
            </a:r>
          </a:p>
          <a:p>
            <a:pPr>
              <a:lnSpc>
                <a:spcPct val="110000"/>
              </a:lnSpc>
              <a:spcBef>
                <a:spcPts val="600"/>
              </a:spcBef>
              <a:buClrTx/>
              <a:buFontTx/>
              <a:buNone/>
              <a:defRPr/>
            </a:pPr>
            <a:endParaRPr lang="de-DE" dirty="0">
              <a:solidFill>
                <a:schemeClr val="tx1"/>
              </a:solidFill>
              <a:effectLst>
                <a:outerShdw blurRad="38100" dist="38100" dir="2700000" algn="tl">
                  <a:srgbClr val="DDDDDD"/>
                </a:outerShdw>
              </a:effectLst>
              <a:latin typeface="Arial" charset="0"/>
            </a:endParaRPr>
          </a:p>
          <a:p>
            <a:pPr marL="342900" indent="-342900">
              <a:lnSpc>
                <a:spcPct val="110000"/>
              </a:lnSpc>
              <a:spcBef>
                <a:spcPts val="600"/>
              </a:spcBef>
              <a:buClrTx/>
              <a:buFont typeface="Arial"/>
              <a:buChar char="•"/>
              <a:defRPr/>
            </a:pPr>
            <a:r>
              <a:rPr lang="de-DE" sz="2000" dirty="0">
                <a:solidFill>
                  <a:schemeClr val="tx1"/>
                </a:solidFill>
                <a:effectLst>
                  <a:outerShdw blurRad="38100" dist="38100" dir="2700000" algn="tl">
                    <a:srgbClr val="DDDDDD"/>
                  </a:outerShdw>
                </a:effectLst>
                <a:latin typeface="Arial" charset="0"/>
              </a:rPr>
              <a:t>Alle Hüllkurven bewirken AM in Abhängigkeit von der </a:t>
            </a:r>
            <a:r>
              <a:rPr lang="de-DE" sz="2000" dirty="0" err="1">
                <a:solidFill>
                  <a:schemeClr val="tx1"/>
                </a:solidFill>
                <a:effectLst>
                  <a:outerShdw blurRad="38100" dist="38100" dir="2700000" algn="tl">
                    <a:srgbClr val="DDDDDD"/>
                  </a:outerShdw>
                </a:effectLst>
                <a:latin typeface="Arial" charset="0"/>
              </a:rPr>
              <a:t>Graindauer</a:t>
            </a:r>
            <a:endParaRPr lang="de-DE" sz="2000" dirty="0">
              <a:solidFill>
                <a:schemeClr val="tx1"/>
              </a:solidFill>
              <a:effectLst>
                <a:outerShdw blurRad="38100" dist="38100" dir="2700000" algn="tl">
                  <a:srgbClr val="DDDDDD"/>
                </a:outerShdw>
              </a:effectLst>
              <a:latin typeface="Arial" charset="0"/>
            </a:endParaRPr>
          </a:p>
        </p:txBody>
      </p:sp>
      <p:sp>
        <p:nvSpPr>
          <p:cNvPr id="4" name="Rechteck 3"/>
          <p:cNvSpPr/>
          <p:nvPr/>
        </p:nvSpPr>
        <p:spPr>
          <a:xfrm>
            <a:off x="3672160" y="2627709"/>
            <a:ext cx="5038725" cy="4185761"/>
          </a:xfrm>
          <a:prstGeom prst="rect">
            <a:avLst/>
          </a:prstGeom>
        </p:spPr>
        <p:txBody>
          <a:bodyPr>
            <a:spAutoFit/>
          </a:bodyPr>
          <a:lstStyle/>
          <a:p>
            <a:r>
              <a:rPr lang="en-GB" sz="1400" dirty="0" err="1">
                <a:solidFill>
                  <a:schemeClr val="tx1"/>
                </a:solidFill>
              </a:rPr>
              <a:t>Gauß‘sche</a:t>
            </a:r>
            <a:r>
              <a:rPr lang="en-GB" sz="1400" dirty="0">
                <a:solidFill>
                  <a:schemeClr val="tx1"/>
                </a:solidFill>
              </a:rPr>
              <a:t> </a:t>
            </a:r>
            <a:r>
              <a:rPr lang="en-GB" sz="1400" dirty="0" err="1">
                <a:solidFill>
                  <a:schemeClr val="tx1"/>
                </a:solidFill>
              </a:rPr>
              <a:t>Glockenform</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a:solidFill>
                  <a:schemeClr val="tx1"/>
                </a:solidFill>
              </a:rPr>
              <a:t>Quasi-</a:t>
            </a:r>
            <a:r>
              <a:rPr lang="en-GB" sz="1400" dirty="0" err="1">
                <a:solidFill>
                  <a:schemeClr val="tx1"/>
                </a:solidFill>
              </a:rPr>
              <a:t>Gauß‘sche</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a:solidFill>
                  <a:schemeClr val="tx1"/>
                </a:solidFill>
              </a:rPr>
              <a:t>3-Teile Line-Segment/</a:t>
            </a:r>
            <a:r>
              <a:rPr lang="en-GB" sz="1400" dirty="0" err="1">
                <a:solidFill>
                  <a:schemeClr val="tx1"/>
                </a:solidFill>
              </a:rPr>
              <a:t>Trapez</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a:solidFill>
                  <a:schemeClr val="tx1"/>
                </a:solidFill>
              </a:rPr>
              <a:t>2-Teile Line-Segment/</a:t>
            </a:r>
            <a:r>
              <a:rPr lang="en-GB" sz="1400" dirty="0" err="1">
                <a:solidFill>
                  <a:schemeClr val="tx1"/>
                </a:solidFill>
              </a:rPr>
              <a:t>Dreieck</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err="1">
                <a:solidFill>
                  <a:schemeClr val="tx1"/>
                </a:solidFill>
              </a:rPr>
              <a:t>Sinc-Funktion</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err="1">
                <a:solidFill>
                  <a:schemeClr val="tx1"/>
                </a:solidFill>
              </a:rPr>
              <a:t>Expodec</a:t>
            </a:r>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r>
              <a:rPr lang="en-GB" sz="1400" dirty="0" err="1">
                <a:solidFill>
                  <a:schemeClr val="tx1"/>
                </a:solidFill>
              </a:rPr>
              <a:t>Rexpodec</a:t>
            </a:r>
            <a:endParaRPr lang="de-DE" sz="1400" dirty="0">
              <a:solidFill>
                <a:schemeClr val="tx1"/>
              </a:solidFill>
              <a:effectLst>
                <a:outerShdw blurRad="38100" dist="38100" dir="2700000" algn="tl">
                  <a:srgbClr val="DDDDDD"/>
                </a:outerShdw>
              </a:effectLst>
              <a:latin typeface="Arial" charset="0"/>
            </a:endParaRPr>
          </a:p>
        </p:txBody>
      </p:sp>
      <p:pic>
        <p:nvPicPr>
          <p:cNvPr id="6" name="Bild 5" descr="Seiten aus Granular Synthese Refera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486" y="3567087"/>
            <a:ext cx="4608514" cy="2297710"/>
          </a:xfrm>
          <a:prstGeom prst="rect">
            <a:avLst/>
          </a:prstGeom>
        </p:spPr>
      </p:pic>
      <p:sp>
        <p:nvSpPr>
          <p:cNvPr id="7" name="Rechteck 6"/>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74683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863848" y="467469"/>
            <a:ext cx="8534400" cy="421358"/>
          </a:xfrm>
          <a:prstGeom prst="rect">
            <a:avLst/>
          </a:prstGeom>
          <a:solidFill>
            <a:srgbClr val="FFFFFF"/>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110000"/>
              </a:lnSpc>
              <a:spcBef>
                <a:spcPts val="600"/>
              </a:spcBef>
              <a:buClrTx/>
              <a:buFontTx/>
              <a:buNone/>
              <a:defRPr/>
            </a:pPr>
            <a:r>
              <a:rPr lang="de-DE" dirty="0" err="1">
                <a:solidFill>
                  <a:srgbClr val="000000"/>
                </a:solidFill>
                <a:effectLst>
                  <a:outerShdw blurRad="38100" dist="38100" dir="2700000" algn="tl">
                    <a:srgbClr val="DDDDDD"/>
                  </a:outerShdw>
                </a:effectLst>
                <a:latin typeface="Arial" charset="0"/>
              </a:rPr>
              <a:t>Graindichte</a:t>
            </a:r>
            <a:endParaRPr lang="de-DE" dirty="0">
              <a:solidFill>
                <a:srgbClr val="000000"/>
              </a:solidFill>
              <a:effectLst>
                <a:outerShdw blurRad="38100" dist="38100" dir="2700000" algn="tl">
                  <a:srgbClr val="DDDDDD"/>
                </a:outerShdw>
              </a:effectLst>
              <a:latin typeface="Arial" charset="0"/>
            </a:endParaRPr>
          </a:p>
        </p:txBody>
      </p:sp>
      <p:graphicFrame>
        <p:nvGraphicFramePr>
          <p:cNvPr id="2" name="Tabelle 1"/>
          <p:cNvGraphicFramePr>
            <a:graphicFrameLocks noGrp="1"/>
          </p:cNvGraphicFramePr>
          <p:nvPr>
            <p:extLst>
              <p:ext uri="{D42A27DB-BD31-4B8C-83A1-F6EECF244321}">
                <p14:modId xmlns:p14="http://schemas.microsoft.com/office/powerpoint/2010/main" val="3926895087"/>
              </p:ext>
            </p:extLst>
          </p:nvPr>
        </p:nvGraphicFramePr>
        <p:xfrm>
          <a:off x="3168104" y="1115541"/>
          <a:ext cx="5760640" cy="5544618"/>
        </p:xfrm>
        <a:graphic>
          <a:graphicData uri="http://schemas.openxmlformats.org/drawingml/2006/table">
            <a:tbl>
              <a:tblPr firstRow="1" bandRow="1">
                <a:tableStyleId>{5C22544A-7EE6-4342-B048-85BDC9FD1C3A}</a:tableStyleId>
              </a:tblPr>
              <a:tblGrid>
                <a:gridCol w="2202598">
                  <a:extLst>
                    <a:ext uri="{9D8B030D-6E8A-4147-A177-3AD203B41FA5}">
                      <a16:colId xmlns:a16="http://schemas.microsoft.com/office/drawing/2014/main" val="20000"/>
                    </a:ext>
                  </a:extLst>
                </a:gridCol>
                <a:gridCol w="3558042">
                  <a:extLst>
                    <a:ext uri="{9D8B030D-6E8A-4147-A177-3AD203B41FA5}">
                      <a16:colId xmlns:a16="http://schemas.microsoft.com/office/drawing/2014/main" val="20001"/>
                    </a:ext>
                  </a:extLst>
                </a:gridCol>
              </a:tblGrid>
              <a:tr h="680918">
                <a:tc>
                  <a:txBody>
                    <a:bodyPr/>
                    <a:lstStyle/>
                    <a:p>
                      <a:pPr algn="ctr"/>
                      <a:r>
                        <a:rPr lang="en-GB" sz="1800" b="0" i="0" u="none" strike="noStrike" kern="1200" baseline="0" dirty="0">
                          <a:solidFill>
                            <a:schemeClr val="tx1"/>
                          </a:solidFill>
                          <a:latin typeface="+mn-lt"/>
                          <a:ea typeface="+mn-ea"/>
                          <a:cs typeface="+mn-cs"/>
                        </a:rPr>
                        <a:t>Grains</a:t>
                      </a:r>
                    </a:p>
                  </a:txBody>
                  <a:tcPr/>
                </a:tc>
                <a:tc>
                  <a:txBody>
                    <a:bodyPr/>
                    <a:lstStyle/>
                    <a:p>
                      <a:pPr algn="ctr"/>
                      <a:r>
                        <a:rPr lang="en-GB" sz="1800" b="0" i="0" u="none" strike="noStrike" kern="1200" baseline="0" dirty="0">
                          <a:solidFill>
                            <a:schemeClr val="tx1"/>
                          </a:solidFill>
                          <a:latin typeface="+mn-lt"/>
                          <a:ea typeface="+mn-ea"/>
                          <a:cs typeface="+mn-cs"/>
                        </a:rPr>
                        <a:t>Sound</a:t>
                      </a:r>
                    </a:p>
                    <a:p>
                      <a:pPr algn="ctr"/>
                      <a:endParaRPr lang="en-GB" dirty="0">
                        <a:solidFill>
                          <a:schemeClr val="tx1"/>
                        </a:solidFill>
                      </a:endParaRPr>
                    </a:p>
                  </a:txBody>
                  <a:tcPr/>
                </a:tc>
                <a:extLst>
                  <a:ext uri="{0D108BD9-81ED-4DB2-BD59-A6C34878D82A}">
                    <a16:rowId xmlns:a16="http://schemas.microsoft.com/office/drawing/2014/main" val="10000"/>
                  </a:ext>
                </a:extLst>
              </a:tr>
              <a:tr h="972740">
                <a:tc>
                  <a:txBody>
                    <a:bodyPr/>
                    <a:lstStyle/>
                    <a:p>
                      <a:pPr algn="l"/>
                      <a:r>
                        <a:rPr lang="de-DE" dirty="0">
                          <a:effectLst/>
                          <a:latin typeface="Liberation Sans"/>
                        </a:rPr>
                        <a:t>&lt; 15</a:t>
                      </a:r>
                    </a:p>
                  </a:txBody>
                  <a:tcPr anchor="ctr"/>
                </a:tc>
                <a:tc>
                  <a:txBody>
                    <a:bodyPr/>
                    <a:lstStyle/>
                    <a:p>
                      <a:pPr algn="l"/>
                      <a:endParaRPr lang="de-DE" dirty="0">
                        <a:effectLst/>
                        <a:latin typeface="Liberation Sans"/>
                      </a:endParaRPr>
                    </a:p>
                    <a:p>
                      <a:pPr algn="l"/>
                      <a:r>
                        <a:rPr lang="de-DE" dirty="0">
                          <a:effectLst/>
                          <a:latin typeface="Liberation Sans"/>
                        </a:rPr>
                        <a:t>Rhythmische Patterns</a:t>
                      </a:r>
                    </a:p>
                    <a:p>
                      <a:pPr algn="l"/>
                      <a:endParaRPr lang="de-DE" dirty="0">
                        <a:effectLst/>
                        <a:latin typeface="Liberation Sans"/>
                      </a:endParaRPr>
                    </a:p>
                  </a:txBody>
                  <a:tcPr anchor="ctr"/>
                </a:tc>
                <a:extLst>
                  <a:ext uri="{0D108BD9-81ED-4DB2-BD59-A6C34878D82A}">
                    <a16:rowId xmlns:a16="http://schemas.microsoft.com/office/drawing/2014/main" val="10001"/>
                  </a:ext>
                </a:extLst>
              </a:tr>
              <a:tr h="972740">
                <a:tc>
                  <a:txBody>
                    <a:bodyPr/>
                    <a:lstStyle/>
                    <a:p>
                      <a:pPr algn="l"/>
                      <a:endParaRPr lang="de-DE" dirty="0">
                        <a:effectLst/>
                        <a:latin typeface="Liberation Sans"/>
                      </a:endParaRPr>
                    </a:p>
                    <a:p>
                      <a:pPr algn="l"/>
                      <a:r>
                        <a:rPr lang="de-DE" dirty="0">
                          <a:effectLst/>
                          <a:latin typeface="Liberation Sans"/>
                        </a:rPr>
                        <a:t>15</a:t>
                      </a:r>
                      <a:r>
                        <a:rPr lang="de-DE" baseline="0" dirty="0">
                          <a:effectLst/>
                          <a:latin typeface="Liberation Sans"/>
                        </a:rPr>
                        <a:t> – 25</a:t>
                      </a:r>
                    </a:p>
                    <a:p>
                      <a:pPr algn="l"/>
                      <a:endParaRPr lang="de-DE" baseline="0" dirty="0">
                        <a:effectLst/>
                        <a:latin typeface="Liberation San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err="1">
                          <a:effectLst/>
                          <a:latin typeface="Liberation Sans"/>
                        </a:rPr>
                        <a:t>Fluttering</a:t>
                      </a:r>
                      <a:endParaRPr lang="de-DE" dirty="0">
                        <a:effectLst/>
                        <a:latin typeface="Liberation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dirty="0">
                          <a:effectLst/>
                          <a:latin typeface="Liberation Sans"/>
                        </a:rPr>
                        <a:t>Rhythmus</a:t>
                      </a:r>
                      <a:r>
                        <a:rPr lang="de-DE" baseline="0" dirty="0">
                          <a:effectLst/>
                          <a:latin typeface="Liberation Sans"/>
                        </a:rPr>
                        <a:t> verschwindet</a:t>
                      </a:r>
                      <a:endParaRPr lang="en-GB" dirty="0"/>
                    </a:p>
                  </a:txBody>
                  <a:tcPr anchor="ctr"/>
                </a:tc>
                <a:extLst>
                  <a:ext uri="{0D108BD9-81ED-4DB2-BD59-A6C34878D82A}">
                    <a16:rowId xmlns:a16="http://schemas.microsoft.com/office/drawing/2014/main" val="10002"/>
                  </a:ext>
                </a:extLst>
              </a:tr>
              <a:tr h="972740">
                <a:tc>
                  <a:txBody>
                    <a:bodyPr/>
                    <a:lstStyle/>
                    <a:p>
                      <a:pPr algn="l"/>
                      <a:endParaRPr lang="de-DE" dirty="0">
                        <a:effectLst/>
                        <a:latin typeface="Liberation Sans"/>
                      </a:endParaRPr>
                    </a:p>
                    <a:p>
                      <a:pPr algn="l"/>
                      <a:r>
                        <a:rPr lang="de-DE" dirty="0">
                          <a:effectLst/>
                          <a:latin typeface="Liberation Sans"/>
                        </a:rPr>
                        <a:t>25 -50</a:t>
                      </a:r>
                    </a:p>
                    <a:p>
                      <a:pPr algn="l"/>
                      <a:endParaRPr lang="de-DE" dirty="0">
                        <a:effectLst/>
                        <a:latin typeface="Liberation San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err="1">
                          <a:effectLst/>
                          <a:latin typeface="Liberation Sans"/>
                        </a:rPr>
                        <a:t>Grain</a:t>
                      </a:r>
                      <a:r>
                        <a:rPr lang="de-DE" baseline="0" dirty="0">
                          <a:effectLst/>
                          <a:latin typeface="Liberation Sans"/>
                        </a:rPr>
                        <a:t> Strom</a:t>
                      </a:r>
                      <a:endParaRPr lang="en-GB" dirty="0"/>
                    </a:p>
                  </a:txBody>
                  <a:tcPr anchor="ctr"/>
                </a:tc>
                <a:extLst>
                  <a:ext uri="{0D108BD9-81ED-4DB2-BD59-A6C34878D82A}">
                    <a16:rowId xmlns:a16="http://schemas.microsoft.com/office/drawing/2014/main" val="10003"/>
                  </a:ext>
                </a:extLst>
              </a:tr>
              <a:tr h="972740">
                <a:tc>
                  <a:txBody>
                    <a:bodyPr/>
                    <a:lstStyle/>
                    <a:p>
                      <a:pPr algn="l"/>
                      <a:r>
                        <a:rPr lang="de-DE" dirty="0">
                          <a:effectLst/>
                          <a:latin typeface="Liberation Sans"/>
                        </a:rPr>
                        <a:t>50 - 100</a:t>
                      </a:r>
                    </a:p>
                  </a:txBody>
                  <a:tcPr anchor="ctr"/>
                </a:tc>
                <a:tc>
                  <a:txBody>
                    <a:bodyPr/>
                    <a:lstStyle/>
                    <a:p>
                      <a:pPr algn="l"/>
                      <a:endParaRPr lang="de-DE" dirty="0">
                        <a:effectLst/>
                        <a:latin typeface="Liberation Sans"/>
                      </a:endParaRPr>
                    </a:p>
                    <a:p>
                      <a:pPr algn="l"/>
                      <a:r>
                        <a:rPr lang="de-DE" dirty="0">
                          <a:effectLst/>
                          <a:latin typeface="Liberation Sans"/>
                        </a:rPr>
                        <a:t>Dichte</a:t>
                      </a:r>
                      <a:r>
                        <a:rPr lang="de-DE" baseline="0" dirty="0">
                          <a:effectLst/>
                          <a:latin typeface="Liberation Sans"/>
                        </a:rPr>
                        <a:t> Textur</a:t>
                      </a:r>
                      <a:endParaRPr lang="de-DE" dirty="0">
                        <a:effectLst/>
                        <a:latin typeface="Liberation Sans"/>
                      </a:endParaRPr>
                    </a:p>
                    <a:p>
                      <a:pPr algn="l"/>
                      <a:endParaRPr lang="de-DE" dirty="0">
                        <a:effectLst/>
                        <a:latin typeface="Liberation Sans"/>
                      </a:endParaRPr>
                    </a:p>
                  </a:txBody>
                  <a:tcPr anchor="ctr"/>
                </a:tc>
                <a:extLst>
                  <a:ext uri="{0D108BD9-81ED-4DB2-BD59-A6C34878D82A}">
                    <a16:rowId xmlns:a16="http://schemas.microsoft.com/office/drawing/2014/main" val="10004"/>
                  </a:ext>
                </a:extLst>
              </a:tr>
              <a:tr h="972740">
                <a:tc>
                  <a:txBody>
                    <a:bodyPr/>
                    <a:lstStyle/>
                    <a:p>
                      <a:pPr algn="l"/>
                      <a:endParaRPr lang="de-DE" dirty="0">
                        <a:effectLst/>
                        <a:latin typeface="Liberation Sans"/>
                      </a:endParaRPr>
                    </a:p>
                    <a:p>
                      <a:pPr marL="0" indent="0" algn="l">
                        <a:buFont typeface="Wingdings" charset="0"/>
                        <a:buNone/>
                      </a:pPr>
                      <a:r>
                        <a:rPr lang="de-DE" dirty="0">
                          <a:effectLst/>
                          <a:latin typeface="Liberation Sans"/>
                        </a:rPr>
                        <a:t>&gt; 100</a:t>
                      </a:r>
                    </a:p>
                    <a:p>
                      <a:pPr marL="0" indent="0" algn="l">
                        <a:buFont typeface="Wingdings" charset="0"/>
                        <a:buNone/>
                      </a:pPr>
                      <a:endParaRPr lang="de-DE" dirty="0">
                        <a:effectLst/>
                        <a:latin typeface="Liberation Sans"/>
                      </a:endParaRPr>
                    </a:p>
                  </a:txBody>
                  <a:tcPr anchor="ctr"/>
                </a:tc>
                <a:tc>
                  <a:txBody>
                    <a:bodyPr/>
                    <a:lstStyle/>
                    <a:p>
                      <a:pPr algn="l"/>
                      <a:r>
                        <a:rPr lang="de-DE" dirty="0">
                          <a:effectLst/>
                          <a:latin typeface="Liberation Sans"/>
                        </a:rPr>
                        <a:t>Klangmasse</a:t>
                      </a:r>
                    </a:p>
                  </a:txBody>
                  <a:tcPr anchor="ctr"/>
                </a:tc>
                <a:extLst>
                  <a:ext uri="{0D108BD9-81ED-4DB2-BD59-A6C34878D82A}">
                    <a16:rowId xmlns:a16="http://schemas.microsoft.com/office/drawing/2014/main" val="10005"/>
                  </a:ext>
                </a:extLst>
              </a:tr>
            </a:tbl>
          </a:graphicData>
        </a:graphic>
      </p:graphicFrame>
      <p:sp>
        <p:nvSpPr>
          <p:cNvPr id="4" name="Rechteck 3"/>
          <p:cNvSpPr/>
          <p:nvPr/>
        </p:nvSpPr>
        <p:spPr>
          <a:xfrm>
            <a:off x="6192440" y="6804173"/>
            <a:ext cx="2807393" cy="276999"/>
          </a:xfrm>
          <a:prstGeom prst="rect">
            <a:avLst/>
          </a:prstGeom>
        </p:spPr>
        <p:txBody>
          <a:bodyPr wrap="square">
            <a:spAutoFit/>
          </a:bodyPr>
          <a:lstStyle/>
          <a:p>
            <a:r>
              <a:rPr lang="en-GB" sz="1200" dirty="0">
                <a:solidFill>
                  <a:srgbClr val="000000"/>
                </a:solidFill>
              </a:rPr>
              <a:t>© Johannes Winkler, ICEM 2006</a:t>
            </a:r>
          </a:p>
        </p:txBody>
      </p:sp>
    </p:spTree>
    <p:extLst>
      <p:ext uri="{BB962C8B-B14F-4D97-AF65-F5344CB8AC3E}">
        <p14:creationId xmlns:p14="http://schemas.microsoft.com/office/powerpoint/2010/main" val="878961351"/>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an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Verdana"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Verdana" charset="0"/>
            <a:ea typeface="ＭＳ Ｐゴシック"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Macintosh PowerPoint</Application>
  <PresentationFormat>Benutzerdefiniert</PresentationFormat>
  <Paragraphs>204</Paragraphs>
  <Slides>22</Slides>
  <Notes>22</Notes>
  <HiddenSlides>0</HiddenSlides>
  <MMClips>18</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Arial</vt:lpstr>
      <vt:lpstr>Arial Regular</vt:lpstr>
      <vt:lpstr>Arial;Helvetica</vt:lpstr>
      <vt:lpstr>Helvetica</vt:lpstr>
      <vt:lpstr>Liberation Sans</vt:lpstr>
      <vt:lpstr>Times</vt:lpstr>
      <vt:lpstr>Verdana</vt:lpstr>
      <vt:lpstr>Wingdings</vt:lpstr>
      <vt:lpstr>Standarddesign</vt:lpstr>
      <vt:lpstr>PowerPoint-Präsentation</vt:lpstr>
      <vt:lpstr>Theoretische Grundlage der Granularsynthese</vt:lpstr>
      <vt:lpstr>PowerPoint-Präsentation</vt:lpstr>
      <vt:lpstr>PowerPoint-Präsentation</vt:lpstr>
      <vt:lpstr>Parameterkontinuum</vt:lpstr>
      <vt:lpstr>Grain</vt:lpstr>
      <vt:lpstr>PowerPoint-Präsentation</vt:lpstr>
      <vt:lpstr>PowerPoint-Präsentation</vt:lpstr>
      <vt:lpstr>PowerPoint-Präsentation</vt:lpstr>
      <vt:lpstr>PowerPoint-Präsentation</vt:lpstr>
      <vt:lpstr>PowerPoint-Präsentation</vt:lpstr>
      <vt:lpstr>Granularsynthese</vt:lpstr>
      <vt:lpstr>Synchrone Granularsynthese</vt:lpstr>
      <vt:lpstr>Asynchrone Granularsynthese</vt:lpstr>
      <vt:lpstr>Asynchrone Granularsynthese</vt:lpstr>
      <vt:lpstr>Asynchrone Granularsynthese</vt:lpstr>
      <vt:lpstr>Granularsynthese</vt:lpstr>
      <vt:lpstr>Iannis Xenakis, Concret PH (1958) (2.45)</vt:lpstr>
      <vt:lpstr>Iannis Xenakis, Phitoprakta (1955-56)        (9.43)</vt:lpstr>
      <vt:lpstr>Iannis Xenakis, Analogique A + B (1958)        (6.46)</vt:lpstr>
      <vt:lpstr>Claude Debussy, Jeux</vt:lpstr>
      <vt:lpstr>Übung</vt:lpstr>
    </vt:vector>
  </TitlesOfParts>
  <Company>ſ ]蟨ڱ腬뿿큠ॲ“]蟨ſ眄뿿큐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Analogien: Film - Elektronische Musik</dc:title>
  <dc:creator>Achim Bornhoeft</dc:creator>
  <cp:lastModifiedBy>Achim BORNHÖFT</cp:lastModifiedBy>
  <cp:revision>306</cp:revision>
  <dcterms:created xsi:type="dcterms:W3CDTF">2005-05-16T08:28:52Z</dcterms:created>
  <dcterms:modified xsi:type="dcterms:W3CDTF">2024-02-12T07:32:00Z</dcterms:modified>
</cp:coreProperties>
</file>